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672" r:id="rId3"/>
    <p:sldId id="681" r:id="rId4"/>
    <p:sldId id="675" r:id="rId5"/>
    <p:sldId id="682" r:id="rId6"/>
    <p:sldId id="685" r:id="rId7"/>
    <p:sldId id="683" r:id="rId8"/>
    <p:sldId id="684" r:id="rId9"/>
    <p:sldId id="686" r:id="rId10"/>
    <p:sldId id="680" r:id="rId11"/>
  </p:sldIdLst>
  <p:sldSz cx="12195175" cy="6859588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ареев Руслан Фанильович" initials="ГРФ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D9D7F9"/>
    <a:srgbClr val="837EEA"/>
    <a:srgbClr val="99FF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70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Общее количество защитных сооружений гражданской обороны – 1906</a:t>
            </a:r>
          </a:p>
        </c:rich>
      </c:tx>
      <c:layout>
        <c:manualLayout>
          <c:xMode val="edge"/>
          <c:yMode val="edge"/>
          <c:x val="0.11013507131387551"/>
          <c:y val="3.537053701108935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8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Убежища</c:v>
                </c:pt>
                <c:pt idx="1">
                  <c:v>ПРУ</c:v>
                </c:pt>
                <c:pt idx="2">
                  <c:v>Укрытия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0.23</c:v>
                </c:pt>
                <c:pt idx="1">
                  <c:v>0.73</c:v>
                </c:pt>
                <c:pt idx="2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97-4C03-8997-ACBD4AF126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Убежища</c:v>
                </c:pt>
                <c:pt idx="1">
                  <c:v>ПРУ</c:v>
                </c:pt>
                <c:pt idx="2">
                  <c:v>Укрытия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444</c:v>
                </c:pt>
                <c:pt idx="1">
                  <c:v>1391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97-4C03-8997-ACBD4AF126D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7170155768988252"/>
          <c:y val="2.7165664016439058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Из общего количества ЗС ГО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9BE1-4071-8C4C-561F5DE8A938}"/>
              </c:ext>
            </c:extLst>
          </c:dPt>
          <c:dPt>
            <c:idx val="1"/>
            <c:bubble3D val="0"/>
            <c:explosion val="17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9BE1-4071-8C4C-561F5DE8A938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 готовых</c:v>
                </c:pt>
                <c:pt idx="1">
                  <c:v>Ограничено готовых</c:v>
                </c:pt>
                <c:pt idx="2">
                  <c:v>Готовых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481</c:v>
                </c:pt>
                <c:pt idx="1">
                  <c:v>595</c:v>
                </c:pt>
                <c:pt idx="2">
                  <c:v>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E1-4071-8C4C-561F5DE8A9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 готовых</c:v>
                </c:pt>
                <c:pt idx="1">
                  <c:v>Ограничено готовых</c:v>
                </c:pt>
                <c:pt idx="2">
                  <c:v>Готовых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0.252</c:v>
                </c:pt>
                <c:pt idx="1">
                  <c:v>0.312</c:v>
                </c:pt>
                <c:pt idx="2">
                  <c:v>0.436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E1-4071-8C4C-561F5DE8A93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389110465838862E-2"/>
          <c:y val="7.8885376076259853E-2"/>
          <c:w val="0.95939191250409572"/>
          <c:h val="0.865692876696313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43"/>
          <c:dLbls>
            <c:dLbl>
              <c:idx val="0"/>
              <c:layout>
                <c:manualLayout>
                  <c:x val="-4.101325954876088E-2"/>
                  <c:y val="-0.2455837842668483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77-4004-A09E-FF98D8B8FF91}"/>
                </c:ext>
              </c:extLst>
            </c:dLbl>
            <c:dLbl>
              <c:idx val="1"/>
              <c:layout>
                <c:manualLayout>
                  <c:x val="3.1551746038614915E-2"/>
                  <c:y val="0.1132096559696531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77-4004-A09E-FF98D8B8FF9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Всего проверено</c:v>
                </c:pt>
                <c:pt idx="1">
                  <c:v>На рассмотрении в ГУ МЧС России по РБ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88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12-4A83-9299-556AD3322A3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0.44872</cdr:x>
      <cdr:y>0.77015</cdr:y>
    </cdr:from>
    <cdr:to>
      <cdr:x>0.53204</cdr:x>
      <cdr:y>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4EB024C2-C83A-481B-8CBF-3FF5F4B024F4}"/>
            </a:ext>
          </a:extLst>
        </cdr:cNvPr>
        <cdr:cNvSpPr txBox="1"/>
      </cdr:nvSpPr>
      <cdr:spPr>
        <a:xfrm xmlns:a="http://schemas.openxmlformats.org/drawingml/2006/main">
          <a:off x="4924425" y="30718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0.44351</cdr:x>
      <cdr:y>0.77015</cdr:y>
    </cdr:from>
    <cdr:to>
      <cdr:x>0.52683</cdr:x>
      <cdr:y>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4EF7828A-91B2-4378-A92B-B8CF1DB59319}"/>
            </a:ext>
          </a:extLst>
        </cdr:cNvPr>
        <cdr:cNvSpPr txBox="1"/>
      </cdr:nvSpPr>
      <cdr:spPr>
        <a:xfrm xmlns:a="http://schemas.openxmlformats.org/drawingml/2006/main">
          <a:off x="4867275" y="311943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92634E44-7494-4E11-A383-1D83B8FB7B14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7965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787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92634E44-7494-4E11-A383-1D83B8FB7B14}" type="slidenum">
              <a:rPr lang="ru-RU" sz="1400" b="0" strike="noStrike" spc="-1" smtClean="0">
                <a:latin typeface="Times New Roman"/>
              </a:rPr>
              <a:t>2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6379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5900" y="812800"/>
            <a:ext cx="712787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92634E44-7494-4E11-A383-1D83B8FB7B14}" type="slidenum">
              <a:rPr lang="ru-RU" sz="1400" b="0" strike="noStrike" spc="-1" smtClean="0">
                <a:latin typeface="Times New Roman"/>
              </a:rPr>
              <a:t>3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6379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460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49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800"/>
            <a:ext cx="109749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460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57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3400" y="1604880"/>
            <a:ext cx="53557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53557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3400" y="3682800"/>
            <a:ext cx="53557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460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35337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20360" y="1604880"/>
            <a:ext cx="35337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31240" y="1604880"/>
            <a:ext cx="35337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800"/>
            <a:ext cx="35337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20360" y="3682800"/>
            <a:ext cx="35337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31240" y="3682800"/>
            <a:ext cx="35337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460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880"/>
            <a:ext cx="10974960" cy="397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460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496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460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572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3400" y="1604880"/>
            <a:ext cx="535572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460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21040"/>
            <a:ext cx="10974600" cy="5795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460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57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3400" y="1604880"/>
            <a:ext cx="535572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53557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460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572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3400" y="1604880"/>
            <a:ext cx="53557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3400" y="3682800"/>
            <a:ext cx="53557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4600" cy="1249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57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3400" y="1604880"/>
            <a:ext cx="53557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109749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496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496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3"/>
          <p:cNvPicPr/>
          <p:nvPr/>
        </p:nvPicPr>
        <p:blipFill>
          <a:blip r:embed="rId2"/>
          <a:stretch/>
        </p:blipFill>
        <p:spPr>
          <a:xfrm>
            <a:off x="6096780" y="3719945"/>
            <a:ext cx="5755320" cy="295092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6565679" y="4740676"/>
            <a:ext cx="5037435" cy="1937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</a:t>
            </a:r>
          </a:p>
          <a:p>
            <a:pPr algn="ctr">
              <a:lnSpc>
                <a:spcPct val="100000"/>
              </a:lnSpc>
            </a:pPr>
            <a:r>
              <a:rPr lang="ru-RU" sz="20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основной деятельности </a:t>
            </a:r>
          </a:p>
          <a:p>
            <a:pPr algn="ctr">
              <a:lnSpc>
                <a:spcPct val="100000"/>
              </a:lnSpc>
            </a:pPr>
            <a:r>
              <a:rPr lang="ru-RU" sz="20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защиты населения</a:t>
            </a:r>
            <a:r>
              <a:rPr lang="ru-RU" sz="2000" b="1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мероприятий гражданской обороны и защиты населения </a:t>
            </a: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 РБ СОМГЗ</a:t>
            </a:r>
          </a:p>
        </p:txBody>
      </p:sp>
      <p:sp>
        <p:nvSpPr>
          <p:cNvPr id="84" name="CustomShape 2"/>
          <p:cNvSpPr/>
          <p:nvPr/>
        </p:nvSpPr>
        <p:spPr>
          <a:xfrm>
            <a:off x="6241320" y="4093689"/>
            <a:ext cx="575928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Башнякова Марина Александровна</a:t>
            </a:r>
            <a:endParaRPr lang="ru-RU" sz="2400" b="1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0" y="164160"/>
            <a:ext cx="12193560" cy="60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700" b="1" strike="noStrike" spc="-1" dirty="0">
                <a:solidFill>
                  <a:srgbClr val="17375E"/>
                </a:solidFill>
                <a:latin typeface="Arial"/>
                <a:ea typeface="DejaVu Sans"/>
              </a:rPr>
              <a:t>ГОСУДАРСТВЕННЫЙ КОМИТЕТ РЕСПУБЛИКИ БАШКОРТОСТАН </a:t>
            </a:r>
            <a:br>
              <a:rPr dirty="0"/>
            </a:br>
            <a:r>
              <a:rPr lang="ru-RU" sz="1700" b="1" strike="noStrike" spc="-1" dirty="0">
                <a:solidFill>
                  <a:srgbClr val="17375E"/>
                </a:solidFill>
                <a:latin typeface="Arial"/>
                <a:ea typeface="DejaVu Sans"/>
              </a:rPr>
              <a:t>ПО ЧРЕЗВЫЧАЙНЫМ СИТУАЦИЯМ</a:t>
            </a:r>
            <a:endParaRPr lang="ru-RU" sz="1700" b="0" strike="noStrike" spc="-1" dirty="0">
              <a:latin typeface="Arial"/>
            </a:endParaRPr>
          </a:p>
        </p:txBody>
      </p:sp>
      <p:pic>
        <p:nvPicPr>
          <p:cNvPr id="87" name="Рисунок 9"/>
          <p:cNvPicPr/>
          <p:nvPr/>
        </p:nvPicPr>
        <p:blipFill>
          <a:blip r:embed="rId3"/>
          <a:stretch/>
        </p:blipFill>
        <p:spPr>
          <a:xfrm>
            <a:off x="10490040" y="1176480"/>
            <a:ext cx="1510560" cy="1665360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270DEDD-41AF-45AD-A412-4A57F3208F4E}"/>
              </a:ext>
            </a:extLst>
          </p:cNvPr>
          <p:cNvSpPr/>
          <p:nvPr/>
        </p:nvSpPr>
        <p:spPr>
          <a:xfrm>
            <a:off x="1113183" y="1420920"/>
            <a:ext cx="1066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 семинар на тему: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«Подготовка документации на изменение типа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защитных сооружений гражданской обороны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Башкортостан»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320" y="97072"/>
            <a:ext cx="7191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1" y="114961"/>
            <a:ext cx="7191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3"/>
          <p:cNvPicPr/>
          <p:nvPr/>
        </p:nvPicPr>
        <p:blipFill>
          <a:blip r:embed="rId2"/>
          <a:stretch/>
        </p:blipFill>
        <p:spPr>
          <a:xfrm>
            <a:off x="6245280" y="3719945"/>
            <a:ext cx="5755320" cy="295092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6871317" y="4705165"/>
            <a:ext cx="4502883" cy="1937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основной деятельности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защиты населения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мероприятий гражданской обороны и защиты населения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ГБУ РБ СОМГЗ</a:t>
            </a:r>
          </a:p>
        </p:txBody>
      </p:sp>
      <p:sp>
        <p:nvSpPr>
          <p:cNvPr id="84" name="CustomShape 2"/>
          <p:cNvSpPr/>
          <p:nvPr/>
        </p:nvSpPr>
        <p:spPr>
          <a:xfrm>
            <a:off x="6245280" y="4154074"/>
            <a:ext cx="575928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spc="-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Башнякова Марина Александровна</a:t>
            </a:r>
            <a:endParaRPr kumimoji="0" lang="ru-RU" sz="24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0" y="164160"/>
            <a:ext cx="12193560" cy="60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-1" normalizeH="0" baseline="0" noProof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/>
                <a:ea typeface="DejaVu Sans"/>
              </a:rPr>
              <a:t>ГОСУДАРСТВЕННЫЙ КОМИТЕТ РЕСПУБЛИКИ БАШКОРТОСТАН </a:t>
            </a:r>
            <a:b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</a:br>
            <a:r>
              <a:rPr kumimoji="0" lang="ru-RU" sz="1700" b="1" i="0" u="none" strike="noStrike" kern="1200" cap="none" spc="-1" normalizeH="0" baseline="0" noProof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Arial"/>
                <a:ea typeface="DejaVu Sans"/>
              </a:rPr>
              <a:t>ПО ЧРЕЗВЫЧАЙНЫМ СИТУАЦИЯМ</a:t>
            </a:r>
            <a:endParaRPr kumimoji="0" lang="ru-RU" sz="17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87" name="Рисунок 9"/>
          <p:cNvPicPr/>
          <p:nvPr/>
        </p:nvPicPr>
        <p:blipFill>
          <a:blip r:embed="rId3"/>
          <a:stretch/>
        </p:blipFill>
        <p:spPr>
          <a:xfrm>
            <a:off x="10490040" y="1176480"/>
            <a:ext cx="1510560" cy="1665360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28D1BF-19BC-4DDD-9354-F3463A49BB08}"/>
              </a:ext>
            </a:extLst>
          </p:cNvPr>
          <p:cNvSpPr txBox="1"/>
          <p:nvPr/>
        </p:nvSpPr>
        <p:spPr>
          <a:xfrm>
            <a:off x="2079325" y="2081206"/>
            <a:ext cx="7501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5" y="164160"/>
            <a:ext cx="719133" cy="7092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467" y="164160"/>
            <a:ext cx="719133" cy="70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91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71939710"/>
              </p:ext>
            </p:extLst>
          </p:nvPr>
        </p:nvGraphicFramePr>
        <p:xfrm>
          <a:off x="379272" y="1481504"/>
          <a:ext cx="4044234" cy="4721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24238681"/>
              </p:ext>
            </p:extLst>
          </p:nvPr>
        </p:nvGraphicFramePr>
        <p:xfrm>
          <a:off x="8352045" y="1414234"/>
          <a:ext cx="3663502" cy="4712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0" y="1"/>
            <a:ext cx="12195175" cy="923026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ЗАЩИТНЫЕ СООРУЖЕНИЯ ГРАЖДАНСКОЙ ОБОРОНЫ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63361" y="4440115"/>
            <a:ext cx="3679806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Готовность защитных сооружений гражданской обороны к приему укрываемых составляет 75%.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0" y="150633"/>
            <a:ext cx="7191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414" y="164070"/>
            <a:ext cx="719133" cy="7092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63361" y="4424021"/>
            <a:ext cx="3679806" cy="19389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karimova\Desktop\РАБОТА ЦМГО\фото выезд в ПУТЭЦ\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3"/>
          <a:stretch/>
        </p:blipFill>
        <p:spPr bwMode="auto">
          <a:xfrm>
            <a:off x="5193102" y="1078302"/>
            <a:ext cx="2838090" cy="329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1190678" y="6198079"/>
            <a:ext cx="930604" cy="5779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18056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0" y="1"/>
            <a:ext cx="12195175" cy="923026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ПРИНЯТЫЕ НОРМАТИВНЫЕ ПРАВОВЫЕ ДОКУМЕНТЫ ПО ЗС ГО В 2021 году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0" y="150633"/>
            <a:ext cx="7191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414" y="164070"/>
            <a:ext cx="719133" cy="709234"/>
          </a:xfrm>
          <a:prstGeom prst="rect">
            <a:avLst/>
          </a:prstGeom>
        </p:spPr>
      </p:pic>
      <p:pic>
        <p:nvPicPr>
          <p:cNvPr id="9" name="Объект 6">
            <a:extLst>
              <a:ext uri="{FF2B5EF4-FFF2-40B4-BE49-F238E27FC236}">
                <a16:creationId xmlns:a16="http://schemas.microsoft.com/office/drawing/2014/main" id="{478E9F82-C67C-4892-9AF4-F364911417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65" r="4801" b="20398"/>
          <a:stretch/>
        </p:blipFill>
        <p:spPr>
          <a:xfrm>
            <a:off x="2252291" y="2053919"/>
            <a:ext cx="3380103" cy="4311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A27B78-AFFC-453E-900C-0CA5A0B527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54" t="5865" r="3347"/>
          <a:stretch/>
        </p:blipFill>
        <p:spPr>
          <a:xfrm rot="-60000">
            <a:off x="7129861" y="2662519"/>
            <a:ext cx="4795725" cy="325619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86900" y="1151694"/>
            <a:ext cx="257067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В целях оптимизации ЗС ГО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19314" y="1130588"/>
            <a:ext cx="5426014" cy="646331"/>
          </a:xfrm>
          <a:prstGeom prst="rect">
            <a:avLst/>
          </a:prstGeom>
          <a:solidFill>
            <a:srgbClr val="D9D7F9"/>
          </a:solidFill>
        </p:spPr>
        <p:txBody>
          <a:bodyPr wrap="square">
            <a:spAutoFit/>
          </a:bodyPr>
          <a:lstStyle/>
          <a:p>
            <a:r>
              <a:rPr lang="ru-RU" b="1" dirty="0"/>
              <a:t>В целях выполнения задачи предоставления населению средств коллективной защиты</a:t>
            </a:r>
          </a:p>
        </p:txBody>
      </p:sp>
      <p:sp>
        <p:nvSpPr>
          <p:cNvPr id="16" name="Стрелка углом вверх 15"/>
          <p:cNvSpPr/>
          <p:nvPr/>
        </p:nvSpPr>
        <p:spPr>
          <a:xfrm rot="5400000">
            <a:off x="785929" y="2574528"/>
            <a:ext cx="2242865" cy="68985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566" y="1776919"/>
            <a:ext cx="836762" cy="246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1190678" y="6215332"/>
            <a:ext cx="930604" cy="5779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68111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88522" y="0"/>
            <a:ext cx="10515599" cy="905775"/>
          </a:xfrm>
          <a:noFill/>
        </p:spPr>
        <p:txBody>
          <a:bodyPr/>
          <a:lstStyle/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АНАЛИЗ ПРОВЕРЕННОЙ ДОКУМЕНТАЦИИ НА ИЗМЕНЕНИЕ ТИПА ЗС ГО ИЗ ПРУ В УКРЫТИЕ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75F11393-2061-40FE-8429-86C06D67BB8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34477274"/>
              </p:ext>
            </p:extLst>
          </p:nvPr>
        </p:nvGraphicFramePr>
        <p:xfrm>
          <a:off x="-124961" y="1787277"/>
          <a:ext cx="5361193" cy="433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32889" y="1062044"/>
            <a:ext cx="3183351" cy="978472"/>
          </a:xfrm>
          <a:solidFill>
            <a:srgbClr val="D9D7F9"/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2400" dirty="0"/>
              <a:t>Всего проверено 134 пакета документации, из них: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17" y="122698"/>
            <a:ext cx="719133" cy="7092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172" y="160087"/>
            <a:ext cx="719133" cy="7092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37173" y="5115817"/>
            <a:ext cx="1837426" cy="150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 ЗАМЕЧАНИЯМИ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5327" y="2738387"/>
            <a:ext cx="1509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БЕЗ ЗАМЕЧАНИЙ </a:t>
            </a:r>
          </a:p>
        </p:txBody>
      </p:sp>
      <p:pic>
        <p:nvPicPr>
          <p:cNvPr id="1026" name="Picture 2" descr="C:\Users\shaihullina.u\Downloads\WhatsApp Image 2022-02-17 at 17.05.0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338" y="1062044"/>
            <a:ext cx="3664778" cy="2748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shaihullina.u\Downloads\WhatsApp Image 2022-02-17 at 17.05.4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747" y="3699672"/>
            <a:ext cx="4616369" cy="3076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haihullina.u\Downloads\WhatsApp Image 2022-02-17 at 17.05.08 (1)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941" y="1014144"/>
            <a:ext cx="3824341" cy="2548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1190678" y="6198079"/>
            <a:ext cx="930604" cy="5779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3357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23027" y="0"/>
            <a:ext cx="10515599" cy="905775"/>
          </a:xfrm>
          <a:noFill/>
        </p:spPr>
        <p:txBody>
          <a:bodyPr/>
          <a:lstStyle/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ОСНОВНЫЕ НЕДОСТАТКИ В ДОКУМЕНТАЦИИ, ПРЕДСТАВЛЕННЫХ НА ПРОВЕРКУ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05245" y="34074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308190" y="44080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9010" y="1120782"/>
            <a:ext cx="4740382" cy="1169551"/>
          </a:xfrm>
          <a:prstGeom prst="rect">
            <a:avLst/>
          </a:prstGeom>
          <a:solidFill>
            <a:srgbClr val="D9D7F9"/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Работа по подготовке документации по изменению типа защитных сооружений гражданской обороны должна вестись в строгом соответствии </a:t>
            </a:r>
          </a:p>
          <a:p>
            <a:r>
              <a:rPr lang="ru-RU" sz="1400" dirty="0"/>
              <a:t>с Методическими рекомендациями МЧС России от 30.12.2020 г. № 2-4-71-37-11.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" y="2290333"/>
            <a:ext cx="2476449" cy="3484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1" y="176512"/>
            <a:ext cx="7191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526" y="176511"/>
            <a:ext cx="7191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69011" y="1083500"/>
            <a:ext cx="4740382" cy="1206833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1190678" y="6215332"/>
            <a:ext cx="930604" cy="5779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010" y="2290333"/>
            <a:ext cx="2476449" cy="348494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5" t="7904" r="6407" b="12483"/>
          <a:stretch/>
        </p:blipFill>
        <p:spPr bwMode="auto">
          <a:xfrm>
            <a:off x="8646119" y="1120782"/>
            <a:ext cx="3475163" cy="42601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9" t="1914" r="6944" b="1322"/>
          <a:stretch/>
        </p:blipFill>
        <p:spPr bwMode="auto">
          <a:xfrm rot="16200000">
            <a:off x="4642280" y="1225823"/>
            <a:ext cx="2940029" cy="5067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071338" y="3665525"/>
            <a:ext cx="395654" cy="381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869757" y="4686299"/>
            <a:ext cx="641839" cy="2813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9838577" y="4967652"/>
            <a:ext cx="1195769" cy="10726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8269164" y="4071152"/>
            <a:ext cx="294535" cy="17320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890846" y="5790481"/>
            <a:ext cx="3947731" cy="8497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Готовность ЗС ГО в схеме должна совпадать с выпиской из журнала учёта ЗС ГО</a:t>
            </a:r>
          </a:p>
        </p:txBody>
      </p:sp>
    </p:spTree>
    <p:extLst>
      <p:ext uri="{BB962C8B-B14F-4D97-AF65-F5344CB8AC3E}">
        <p14:creationId xmlns:p14="http://schemas.microsoft.com/office/powerpoint/2010/main" val="344785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923027" y="0"/>
            <a:ext cx="10515599" cy="905775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>
                <a:solidFill>
                  <a:schemeClr val="tx2">
                    <a:lumMod val="75000"/>
                  </a:schemeClr>
                </a:solidFill>
              </a:rPr>
              <a:t>ОСНОВНЫЕ НЕДОСТАТКИ В ДОКУМЕНТАЦИИ, ПРЕДСТАВЛЕННЫХ НА ПРОВЕРКУ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1" y="176512"/>
            <a:ext cx="7191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5526" y="176511"/>
            <a:ext cx="71913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05"/>
          <a:stretch/>
        </p:blipFill>
        <p:spPr bwMode="auto">
          <a:xfrm>
            <a:off x="139941" y="1148094"/>
            <a:ext cx="5277448" cy="175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712" y="2187185"/>
            <a:ext cx="293846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917" y="1141367"/>
            <a:ext cx="3121025" cy="37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10" y="3011398"/>
            <a:ext cx="4164013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761780" y="3183147"/>
            <a:ext cx="1419045" cy="3243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Не верно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26279" y="4908430"/>
            <a:ext cx="439947" cy="3364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>
            <a:cxnSpLocks/>
            <a:stCxn id="11" idx="3"/>
          </p:cNvCxnSpPr>
          <p:nvPr/>
        </p:nvCxnSpPr>
        <p:spPr>
          <a:xfrm>
            <a:off x="3666226" y="5076645"/>
            <a:ext cx="1000665" cy="56525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666891" y="5555411"/>
            <a:ext cx="1500996" cy="3625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Верно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2694" y="3183147"/>
            <a:ext cx="3804249" cy="25924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028536" y="2769079"/>
            <a:ext cx="733245" cy="543464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11093571" y="6176514"/>
            <a:ext cx="951092" cy="5434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852030" y="4580626"/>
            <a:ext cx="586596" cy="18978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cxnSp>
        <p:nvCxnSpPr>
          <p:cNvPr id="7" name="Прямая со стрелкой 6"/>
          <p:cNvCxnSpPr>
            <a:stCxn id="2" idx="1"/>
            <a:endCxn id="14" idx="3"/>
          </p:cNvCxnSpPr>
          <p:nvPr/>
        </p:nvCxnSpPr>
        <p:spPr>
          <a:xfrm flipH="1">
            <a:off x="6167887" y="4675517"/>
            <a:ext cx="4684143" cy="106116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0015268" y="4770408"/>
            <a:ext cx="1733909" cy="1005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>
            <a:endCxn id="14" idx="3"/>
          </p:cNvCxnSpPr>
          <p:nvPr/>
        </p:nvCxnSpPr>
        <p:spPr>
          <a:xfrm flipH="1" flipV="1">
            <a:off x="6167887" y="5736677"/>
            <a:ext cx="3847382" cy="389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685472" y="1328468"/>
            <a:ext cx="2571240" cy="325215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6167887" y="4580626"/>
            <a:ext cx="923026" cy="106127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9195758" y="1449238"/>
            <a:ext cx="1147313" cy="44857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0267278" y="1141368"/>
            <a:ext cx="1550911" cy="11375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В случае отсутствия договорных отношений должен быть подтверждающий документ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49B8B1A-4470-42E4-B7B2-A569CEEE6CA2}"/>
              </a:ext>
            </a:extLst>
          </p:cNvPr>
          <p:cNvSpPr/>
          <p:nvPr/>
        </p:nvSpPr>
        <p:spPr>
          <a:xfrm>
            <a:off x="422694" y="5949861"/>
            <a:ext cx="10203877" cy="9081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 паспортах ЗС ГО должны быть подписи и печати, 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датирован не позднее 2018 г., время приведения в готовность ЗС ГО – 24 ч.</a:t>
            </a:r>
          </a:p>
        </p:txBody>
      </p:sp>
    </p:spTree>
    <p:extLst>
      <p:ext uri="{BB962C8B-B14F-4D97-AF65-F5344CB8AC3E}">
        <p14:creationId xmlns:p14="http://schemas.microsoft.com/office/powerpoint/2010/main" val="2651524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55609" y="0"/>
            <a:ext cx="10515599" cy="905775"/>
          </a:xfrm>
          <a:noFill/>
        </p:spPr>
        <p:txBody>
          <a:bodyPr/>
          <a:lstStyle/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РЕКОМЕНДАЦИИ ПРИ ПОДГОТОВКЕ ДОКУМЕНТАЦИИ ПО ИЗМЕНЕНИЮ ТИПА ЗС ГО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502" y="1092706"/>
            <a:ext cx="4365207" cy="2862322"/>
          </a:xfrm>
          <a:prstGeom prst="rect">
            <a:avLst/>
          </a:prstGeom>
          <a:solidFill>
            <a:srgbClr val="D9D7F9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со сложившейся эпидемиологической обстановкой и в целях недопущения распространения ОРВИ и COVID-19 в Республике Башкортостан, рекомендуем подготовленный пакет документов направлять в электронном виде на проверку в ГБУ РБ СОМГЗ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Башняковой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Марине Александровне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(тел. 8-919-60-45-819)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655" y="4413573"/>
            <a:ext cx="10218560" cy="2000548"/>
          </a:xfrm>
          <a:prstGeom prst="rect">
            <a:avLst/>
          </a:prstGeom>
          <a:solidFill>
            <a:srgbClr val="D9D7F9"/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предоставления документов: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201" y="148535"/>
            <a:ext cx="719133" cy="70923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6" y="151438"/>
            <a:ext cx="719133" cy="70923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36654" y="5410339"/>
            <a:ext cx="1666483" cy="82145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1. </a:t>
            </a:r>
            <a:r>
              <a:rPr lang="ru-RU" dirty="0">
                <a:solidFill>
                  <a:schemeClr val="tx1"/>
                </a:solidFill>
              </a:rPr>
              <a:t>ГБУ РБ СОМГЗ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04841" y="5372495"/>
            <a:ext cx="1744671" cy="8630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</a:t>
            </a:r>
            <a:r>
              <a:rPr lang="ru-RU" dirty="0">
                <a:solidFill>
                  <a:schemeClr val="tx1"/>
                </a:solidFill>
              </a:rPr>
              <a:t>. ГУ МЧС России по РБ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88659" y="5329548"/>
            <a:ext cx="1920649" cy="8938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sz="1600" dirty="0">
                <a:solidFill>
                  <a:schemeClr val="tx1"/>
                </a:solidFill>
              </a:rPr>
              <a:t>ТУ </a:t>
            </a:r>
            <a:r>
              <a:rPr lang="ru-RU" sz="1600" dirty="0" err="1">
                <a:solidFill>
                  <a:schemeClr val="tx1"/>
                </a:solidFill>
              </a:rPr>
              <a:t>Росимущества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77905" y="5329548"/>
            <a:ext cx="1956540" cy="9059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4. </a:t>
            </a:r>
            <a:r>
              <a:rPr lang="ru-RU" dirty="0">
                <a:solidFill>
                  <a:schemeClr val="tx1"/>
                </a:solidFill>
              </a:rPr>
              <a:t>Департамент ГО и ЗН МЧС России 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1903137" y="5606361"/>
            <a:ext cx="801704" cy="443698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449512" y="5555387"/>
            <a:ext cx="939148" cy="493096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7309308" y="5525425"/>
            <a:ext cx="1068598" cy="52463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36654" y="4413573"/>
            <a:ext cx="10218561" cy="1938992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216547" y="1107017"/>
            <a:ext cx="2932982" cy="553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 КОМИССИЮ ВКЛЮЧАТЬ </a:t>
            </a:r>
          </a:p>
        </p:txBody>
      </p:sp>
      <p:sp>
        <p:nvSpPr>
          <p:cNvPr id="18" name="Стрелка вниз 17"/>
          <p:cNvSpPr/>
          <p:nvPr/>
        </p:nvSpPr>
        <p:spPr>
          <a:xfrm rot="19450939">
            <a:off x="10412297" y="1704560"/>
            <a:ext cx="343615" cy="10090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2073555">
            <a:off x="6707791" y="1742253"/>
            <a:ext cx="369277" cy="933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491142" y="2836796"/>
            <a:ext cx="2444263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Представителя </a:t>
            </a:r>
            <a:r>
              <a:rPr lang="ru-RU" sz="1600" dirty="0" err="1"/>
              <a:t>Росимущества</a:t>
            </a:r>
            <a:r>
              <a:rPr lang="ru-RU" sz="1600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58278" y="2759851"/>
            <a:ext cx="2450155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Представителя Государственного комитета РБ по чрезвычайным ситуациям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190678" y="6198079"/>
            <a:ext cx="930604" cy="5779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85706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45056" y="191709"/>
            <a:ext cx="11593902" cy="633523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ЛУЧШИЕ РАЙОНЫ ПО РАБОТЕ ПО ЗС ГО 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ДЮРТЮЛИНСКИЙ РАЙОН (ИЗМЕНЕН ТИП 8 ЗС ГО)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2149" y="167758"/>
            <a:ext cx="719133" cy="7092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22" y="191709"/>
            <a:ext cx="719133" cy="70923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1190678" y="6198079"/>
            <a:ext cx="930604" cy="5779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19" y="2158567"/>
            <a:ext cx="3321168" cy="3743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08" y="2044460"/>
            <a:ext cx="3053750" cy="3971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763" y="1997988"/>
            <a:ext cx="3468952" cy="4064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856008" y="1112807"/>
            <a:ext cx="5098212" cy="8108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Все документы предоставлены и оформлены в соответствии с методическими рекомендациями 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№ 2-4-71-37-11, например: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26610" y="6366294"/>
            <a:ext cx="4929995" cy="4097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Правильно оформленные документы 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001992" y="5902039"/>
            <a:ext cx="854016" cy="4148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6" idx="3"/>
          </p:cNvCxnSpPr>
          <p:nvPr/>
        </p:nvCxnSpPr>
        <p:spPr>
          <a:xfrm flipH="1">
            <a:off x="8656605" y="6062618"/>
            <a:ext cx="1160255" cy="50855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120440" y="6062618"/>
            <a:ext cx="0" cy="3036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924719" y="2158567"/>
            <a:ext cx="3321168" cy="374347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70408" y="2044460"/>
            <a:ext cx="3053750" cy="397168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292763" y="1997988"/>
            <a:ext cx="3468952" cy="40646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226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9"/>
          <p:cNvSpPr txBox="1">
            <a:spLocks/>
          </p:cNvSpPr>
          <p:nvPr/>
        </p:nvSpPr>
        <p:spPr>
          <a:xfrm>
            <a:off x="0" y="115939"/>
            <a:ext cx="12016596" cy="785004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ЛУЧШИЕ РАЙОНЫ ПО РАБОТЕ ПО ЗС ГО </a:t>
            </a:r>
          </a:p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БИРСКИЙ РАЙОН (ИЗМЕНЕН ТИП 12 ЗС ГО)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463" y="191709"/>
            <a:ext cx="719133" cy="7092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6" y="191709"/>
            <a:ext cx="719133" cy="709234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28" y="2375712"/>
            <a:ext cx="4232061" cy="3135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2" y="1994231"/>
            <a:ext cx="3462128" cy="3909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0978285" y="6211021"/>
            <a:ext cx="1069676" cy="5579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26279" y="1086928"/>
            <a:ext cx="5167223" cy="7159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Все документы предоставлены и оформлены в соответствии с методическими рекомендациями 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№ 2-4-71-37-11, например: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714" y="6268949"/>
            <a:ext cx="49561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Прямая со стрелкой 14"/>
          <p:cNvCxnSpPr>
            <a:endCxn id="1027" idx="3"/>
          </p:cNvCxnSpPr>
          <p:nvPr/>
        </p:nvCxnSpPr>
        <p:spPr>
          <a:xfrm flipH="1">
            <a:off x="8623889" y="5720488"/>
            <a:ext cx="856541" cy="79849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809890" y="5516757"/>
            <a:ext cx="0" cy="75108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424023" y="5904178"/>
            <a:ext cx="1181819" cy="61480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66640" y="2006112"/>
            <a:ext cx="3462128" cy="389806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391828" y="2381654"/>
            <a:ext cx="4232061" cy="313510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2" t="21683" r="44899" b="7793"/>
          <a:stretch/>
        </p:blipFill>
        <p:spPr bwMode="auto">
          <a:xfrm>
            <a:off x="8979914" y="1880559"/>
            <a:ext cx="2930024" cy="3839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8979914" y="1880559"/>
            <a:ext cx="2930024" cy="38399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79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Z_1_Оперативка_509_16x9_Узор</Template>
  <TotalTime>4957</TotalTime>
  <Words>382</Words>
  <Application>Microsoft Office PowerPoint</Application>
  <PresentationFormat>Произвольный</PresentationFormat>
  <Paragraphs>73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Symbol</vt:lpstr>
      <vt:lpstr>Times New Roman</vt:lpstr>
      <vt:lpstr>Wingdings</vt:lpstr>
      <vt:lpstr>Office Theme</vt:lpstr>
      <vt:lpstr>Презентация PowerPoint</vt:lpstr>
      <vt:lpstr>ЗАЩИТНЫЕ СООРУЖЕНИЯ ГРАЖДАНСКОЙ ОБОРОНЫ</vt:lpstr>
      <vt:lpstr>ПРИНЯТЫЕ НОРМАТИВНЫЕ ПРАВОВЫЕ ДОКУМЕНТЫ ПО ЗС ГО В 2021 году</vt:lpstr>
      <vt:lpstr>АНАЛИЗ ПРОВЕРЕННОЙ ДОКУМЕНТАЦИИ НА ИЗМЕНЕНИЕ ТИПА ЗС ГО ИЗ ПРУ В УКРЫТИЕ</vt:lpstr>
      <vt:lpstr>ОСНОВНЫЕ НЕДОСТАТКИ В ДОКУМЕНТАЦИИ, ПРЕДСТАВЛЕННЫХ НА ПРОВЕРКУ</vt:lpstr>
      <vt:lpstr>Презентация PowerPoint</vt:lpstr>
      <vt:lpstr>РЕКОМЕНДАЦИИ ПРИ ПОДГОТОВКЕ ДОКУМЕНТАЦИИ ПО ИЗМЕНЕНИЮ ТИПА ЗС ГО</vt:lpstr>
      <vt:lpstr>ЛУЧШИЕ РАЙОНЫ ПО РАБОТЕ ПО ЗС ГО  ДЮРТЮЛИНСКИЙ РАЙОН (ИЗМЕНЕН ТИП 8 ЗС ГО)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Гареев Руслан Фанильович</cp:lastModifiedBy>
  <cp:revision>669</cp:revision>
  <cp:lastPrinted>2022-02-17T11:23:53Z</cp:lastPrinted>
  <dcterms:created xsi:type="dcterms:W3CDTF">2020-10-16T05:59:09Z</dcterms:created>
  <dcterms:modified xsi:type="dcterms:W3CDTF">2022-03-15T06:47:24Z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