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96" r:id="rId2"/>
    <p:sldMasterId id="2147483834" r:id="rId3"/>
  </p:sldMasterIdLst>
  <p:notesMasterIdLst>
    <p:notesMasterId r:id="rId8"/>
  </p:notesMasterIdLst>
  <p:sldIdLst>
    <p:sldId id="1129" r:id="rId4"/>
    <p:sldId id="1131" r:id="rId5"/>
    <p:sldId id="1249" r:id="rId6"/>
    <p:sldId id="1214" r:id="rId7"/>
  </p:sldIdLst>
  <p:sldSz cx="12192000" cy="6858000"/>
  <p:notesSz cx="6797675" cy="98742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ser" initials="U" lastIdx="7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0EFF"/>
    <a:srgbClr val="00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742" autoAdjust="0"/>
    <p:restoredTop sz="94291" autoAdjust="0"/>
  </p:normalViewPr>
  <p:slideViewPr>
    <p:cSldViewPr>
      <p:cViewPr>
        <p:scale>
          <a:sx n="75" d="100"/>
          <a:sy n="75" d="100"/>
        </p:scale>
        <p:origin x="1542" y="8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-6" y="-18"/>
    </p:cViewPr>
  </p:notesTextViewPr>
  <p:sorterViewPr>
    <p:cViewPr>
      <p:scale>
        <a:sx n="200" d="100"/>
        <a:sy n="200" d="100"/>
      </p:scale>
      <p:origin x="0" y="-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3713"/>
          </a:xfrm>
          <a:prstGeom prst="rect">
            <a:avLst/>
          </a:prstGeom>
        </p:spPr>
        <p:txBody>
          <a:bodyPr vert="horz" lIns="90992" tIns="45496" rIns="90992" bIns="45496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60" cy="493713"/>
          </a:xfrm>
          <a:prstGeom prst="rect">
            <a:avLst/>
          </a:prstGeom>
        </p:spPr>
        <p:txBody>
          <a:bodyPr vert="horz" lIns="90992" tIns="45496" rIns="90992" bIns="45496" rtlCol="0"/>
          <a:lstStyle>
            <a:lvl1pPr algn="r">
              <a:defRPr sz="1200"/>
            </a:lvl1pPr>
          </a:lstStyle>
          <a:p>
            <a:fld id="{0DF92E27-8528-49EB-BFC3-3636D5810722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9538" y="741363"/>
            <a:ext cx="657860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92" tIns="45496" rIns="90992" bIns="45496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690269"/>
            <a:ext cx="5438140" cy="4443413"/>
          </a:xfrm>
          <a:prstGeom prst="rect">
            <a:avLst/>
          </a:prstGeom>
        </p:spPr>
        <p:txBody>
          <a:bodyPr vert="horz" lIns="90992" tIns="45496" rIns="90992" bIns="45496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60" cy="493713"/>
          </a:xfrm>
          <a:prstGeom prst="rect">
            <a:avLst/>
          </a:prstGeom>
        </p:spPr>
        <p:txBody>
          <a:bodyPr vert="horz" lIns="90992" tIns="45496" rIns="90992" bIns="45496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60" cy="493713"/>
          </a:xfrm>
          <a:prstGeom prst="rect">
            <a:avLst/>
          </a:prstGeom>
        </p:spPr>
        <p:txBody>
          <a:bodyPr vert="horz" lIns="90992" tIns="45496" rIns="90992" bIns="45496" rtlCol="0" anchor="b"/>
          <a:lstStyle>
            <a:lvl1pPr algn="r">
              <a:defRPr sz="1200"/>
            </a:lvl1pPr>
          </a:lstStyle>
          <a:p>
            <a:fld id="{97DB6B0C-ADE9-4C5E-A22F-776D16D43E2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6196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>
            <a:extLst>
              <a:ext uri="{FF2B5EF4-FFF2-40B4-BE49-F238E27FC236}">
                <a16:creationId xmlns:a16="http://schemas.microsoft.com/office/drawing/2014/main" id="{FBC17075-4379-471C-B32A-7790C8CAE44C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2482" tIns="46241" rIns="92482" bIns="46241"/>
          <a:lstStyle>
            <a:lvl1pPr defTabSz="925513">
              <a:defRPr sz="2000">
                <a:solidFill>
                  <a:srgbClr val="FF000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50888" indent="-288925" defTabSz="925513">
              <a:defRPr sz="2000">
                <a:solidFill>
                  <a:srgbClr val="FF000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55700" indent="-230188" defTabSz="925513">
              <a:defRPr sz="2000">
                <a:solidFill>
                  <a:srgbClr val="FF000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17663" indent="-230188" defTabSz="925513">
              <a:defRPr sz="2000">
                <a:solidFill>
                  <a:srgbClr val="FF000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81213" indent="-231775" defTabSz="925513">
              <a:defRPr sz="2000">
                <a:solidFill>
                  <a:srgbClr val="FF000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38413" indent="-231775" defTabSz="92551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95613" indent="-231775" defTabSz="92551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52813" indent="-231775" defTabSz="92551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910013" indent="-231775" defTabSz="92551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EB86E89C-6F6F-403C-9112-A5C79D2A8C1D}" type="datetime1">
              <a:rPr lang="ru-RU" altLang="ru-RU" sz="1200" u="sng" smtClean="0">
                <a:solidFill>
                  <a:srgbClr val="000000"/>
                </a:solidFill>
                <a:latin typeface="Times New Roman" panose="02020603050405020304" pitchFamily="18" charset="0"/>
              </a:rPr>
              <a:pPr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27.01.2026</a:t>
            </a:fld>
            <a:endParaRPr lang="ru-RU" altLang="ru-RU" sz="1200" u="sng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71" name="Rectangle 7">
            <a:extLst>
              <a:ext uri="{FF2B5EF4-FFF2-40B4-BE49-F238E27FC236}">
                <a16:creationId xmlns:a16="http://schemas.microsoft.com/office/drawing/2014/main" id="{AA0FAF6E-F606-4B93-B6A6-67B2EF84CE2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2482" tIns="46241" rIns="92482" bIns="46241" anchor="b"/>
          <a:lstStyle>
            <a:lvl1pPr defTabSz="925513">
              <a:defRPr sz="2000">
                <a:solidFill>
                  <a:srgbClr val="FF000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1pPr>
            <a:lvl2pPr marL="750888" indent="-288925" defTabSz="925513">
              <a:defRPr sz="2000">
                <a:solidFill>
                  <a:srgbClr val="FF000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2pPr>
            <a:lvl3pPr marL="1155700" indent="-230188" defTabSz="925513">
              <a:defRPr sz="2000">
                <a:solidFill>
                  <a:srgbClr val="FF000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3pPr>
            <a:lvl4pPr marL="1617663" indent="-230188" defTabSz="925513">
              <a:defRPr sz="2000">
                <a:solidFill>
                  <a:srgbClr val="FF000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4pPr>
            <a:lvl5pPr marL="2081213" indent="-231775" defTabSz="925513">
              <a:defRPr sz="2000">
                <a:solidFill>
                  <a:srgbClr val="FF000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5pPr>
            <a:lvl6pPr marL="2538413" indent="-231775" defTabSz="92551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6pPr>
            <a:lvl7pPr marL="2995613" indent="-231775" defTabSz="92551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7pPr>
            <a:lvl8pPr marL="3452813" indent="-231775" defTabSz="92551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8pPr>
            <a:lvl9pPr marL="3910013" indent="-231775" defTabSz="92551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rgbClr val="FF0000"/>
                </a:solidFill>
                <a:latin typeface="Verdan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fld id="{217B7C79-5C5F-4B96-A262-0B8B8C01149A}" type="slidenum">
              <a:rPr lang="ru-RU" altLang="ru-RU" sz="1200" u="sng" smtClean="0">
                <a:solidFill>
                  <a:srgbClr val="000000"/>
                </a:solidFill>
                <a:latin typeface="Times New Roman" panose="02020603050405020304" pitchFamily="18" charset="0"/>
              </a:rPr>
              <a:pPr algn="r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altLang="ru-RU" sz="1200" u="sng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72" name="Rectangle 2">
            <a:extLst>
              <a:ext uri="{FF2B5EF4-FFF2-40B4-BE49-F238E27FC236}">
                <a16:creationId xmlns:a16="http://schemas.microsoft.com/office/drawing/2014/main" id="{483D1A8C-5141-44D2-B079-0C22B81A320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9538" y="741363"/>
            <a:ext cx="6578600" cy="3702050"/>
          </a:xfrm>
          <a:ln/>
        </p:spPr>
      </p:sp>
      <p:sp>
        <p:nvSpPr>
          <p:cNvPr id="7173" name="Rectangle 3">
            <a:extLst>
              <a:ext uri="{FF2B5EF4-FFF2-40B4-BE49-F238E27FC236}">
                <a16:creationId xmlns:a16="http://schemas.microsoft.com/office/drawing/2014/main" id="{B48C098A-C789-4005-8243-7A0B17C32D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482" tIns="46241" rIns="92482" bIns="46241"/>
          <a:lstStyle/>
          <a:p>
            <a:pPr eaLnBrk="1" hangingPunct="1"/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730452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01011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0372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54800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11652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65806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15392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02164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5173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941018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05937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535691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B43F6-3972-4C3F-99D4-F65AF27E4A5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7E8F2-7467-4858-823F-002FB81EDBB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52515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B43F6-3972-4C3F-99D4-F65AF27E4A5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7E8F2-7467-4858-823F-002FB81EDBB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14278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B43F6-3972-4C3F-99D4-F65AF27E4A5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7E8F2-7467-4858-823F-002FB81EDBB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958411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B43F6-3972-4C3F-99D4-F65AF27E4A5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7E8F2-7467-4858-823F-002FB81EDBB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603652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B43F6-3972-4C3F-99D4-F65AF27E4A5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7E8F2-7467-4858-823F-002FB81EDBB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487645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B43F6-3972-4C3F-99D4-F65AF27E4A5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7E8F2-7467-4858-823F-002FB81EDBB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98754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B43F6-3972-4C3F-99D4-F65AF27E4A5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7E8F2-7467-4858-823F-002FB81EDBB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118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B43F6-3972-4C3F-99D4-F65AF27E4A5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7E8F2-7467-4858-823F-002FB81EDBB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443556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B43F6-3972-4C3F-99D4-F65AF27E4A5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7E8F2-7467-4858-823F-002FB81EDBB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85941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B43F6-3972-4C3F-99D4-F65AF27E4A5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7E8F2-7467-4858-823F-002FB81EDBB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137202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B43F6-3972-4C3F-99D4-F65AF27E4A56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57E8F2-7467-4858-823F-002FB81EDBB7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237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4738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27.01.2026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874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0429F06F-EC35-4378-BC02-0753274E07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87488" y="55959"/>
            <a:ext cx="8960522" cy="11108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9044" tIns="34523" rIns="69044" bIns="34523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4538" indent="-287338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8613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5813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3013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0213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7413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4613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defTabSz="68580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kumimoji="1" lang="ru-RU" altLang="ru-RU" sz="2800" b="1" i="1" dirty="0">
                <a:solidFill>
                  <a:srgbClr val="1F497D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Государственный комитет Республики Башкортостан </a:t>
            </a:r>
          </a:p>
          <a:p>
            <a:pPr algn="ctr" defTabSz="685800" fontAlgn="base">
              <a:lnSpc>
                <a:spcPct val="8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None/>
            </a:pPr>
            <a:r>
              <a:rPr kumimoji="1" lang="ru-RU" altLang="ru-RU" sz="2800" b="1" i="1" dirty="0">
                <a:solidFill>
                  <a:srgbClr val="1F497D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по чрезвычайным ситуациям</a:t>
            </a:r>
            <a:endParaRPr kumimoji="1" lang="ru-RU" altLang="ru-RU" sz="2800" b="1" i="1" dirty="0">
              <a:solidFill>
                <a:srgbClr val="1F497D"/>
              </a:solidFill>
              <a:cs typeface="Arial" panose="020B0604020202020204" pitchFamily="34" charset="0"/>
            </a:endParaRP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D507B82D-BD6E-45B1-81F3-945F4CDFD1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352" y="4487468"/>
            <a:ext cx="11521280" cy="1110853"/>
          </a:xfrm>
          <a:prstGeom prst="rect">
            <a:avLst/>
          </a:prstGeom>
          <a:noFill/>
          <a:ln>
            <a:noFill/>
          </a:ln>
          <a:effectLst/>
        </p:spPr>
        <p:txBody>
          <a:bodyPr anchor="ctr"/>
          <a:lstStyle>
            <a:defPPr>
              <a:defRPr lang="ru-RU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defTabSz="685800" eaLnBrk="1" hangingPunct="1">
              <a:defRPr/>
            </a:pPr>
            <a:r>
              <a:rPr lang="ru-RU" altLang="ru-RU" sz="2400" b="1" i="1" kern="0" dirty="0">
                <a:solidFill>
                  <a:srgbClr val="1F497D"/>
                </a:solidFill>
                <a:latin typeface="Arial Narrow" panose="020B0606020202030204" pitchFamily="34" charset="0"/>
              </a:rPr>
              <a:t>Государственное бюджетное образовательное учреждение </a:t>
            </a:r>
          </a:p>
          <a:p>
            <a:pPr algn="ctr" defTabSz="685800" eaLnBrk="1" hangingPunct="1">
              <a:defRPr/>
            </a:pPr>
            <a:r>
              <a:rPr lang="ru-RU" altLang="ru-RU" sz="2400" b="1" i="1" kern="0" dirty="0">
                <a:solidFill>
                  <a:srgbClr val="1F497D"/>
                </a:solidFill>
                <a:latin typeface="Arial Narrow" panose="020B0606020202030204" pitchFamily="34" charset="0"/>
              </a:rPr>
              <a:t>«Учебно-методический центр по гражданской обороне и чрезвычайным ситуациям Республики Башкортостан»</a:t>
            </a:r>
            <a:endParaRPr lang="ru-RU" altLang="ru-RU" sz="2400" b="1" i="1" kern="0" dirty="0">
              <a:solidFill>
                <a:srgbClr val="1F497D"/>
              </a:solidFill>
            </a:endParaRPr>
          </a:p>
        </p:txBody>
      </p:sp>
      <p:pic>
        <p:nvPicPr>
          <p:cNvPr id="6148" name="Рисунок 7">
            <a:extLst>
              <a:ext uri="{FF2B5EF4-FFF2-40B4-BE49-F238E27FC236}">
                <a16:creationId xmlns:a16="http://schemas.microsoft.com/office/drawing/2014/main" id="{F14475A2-FE84-4383-B969-BAD7BA4D38B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23792" y="1209252"/>
            <a:ext cx="3290540" cy="3288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C8DA4AE3-8BC9-D4A1-3160-99ED32AB89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 l="8116" r="12234"/>
          <a:stretch>
            <a:fillRect/>
          </a:stretch>
        </p:blipFill>
        <p:spPr bwMode="auto">
          <a:xfrm>
            <a:off x="1019995" y="1069639"/>
            <a:ext cx="11139875" cy="1121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94860800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5360" y="2564904"/>
            <a:ext cx="11521280" cy="16547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действий населения по сигналу оповещения </a:t>
            </a:r>
          </a:p>
          <a:p>
            <a:pPr algn="ctr">
              <a:lnSpc>
                <a:spcPct val="150000"/>
              </a:lnSpc>
            </a:pPr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«ВНИМАНИЕ ВСЕМ!»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8DA4AE3-8BC9-D4A1-3160-99ED32AB89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 l="8116" r="12234"/>
          <a:stretch>
            <a:fillRect/>
          </a:stretch>
        </p:blipFill>
        <p:spPr bwMode="auto">
          <a:xfrm>
            <a:off x="1052125" y="758800"/>
            <a:ext cx="11139875" cy="11219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50414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 descr="Изображение выглядит как текст, снимок экрана, Шрифт&#10;&#10;Содержимое, созданное искусственным интеллектом, может быть неверным.">
            <a:extLst>
              <a:ext uri="{FF2B5EF4-FFF2-40B4-BE49-F238E27FC236}">
                <a16:creationId xmlns:a16="http://schemas.microsoft.com/office/drawing/2014/main" id="{515E5AA2-9CDF-EAB1-B957-AEB29C624E3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3" t="26171" r="2744" b="9051"/>
          <a:stretch>
            <a:fillRect/>
          </a:stretch>
        </p:blipFill>
        <p:spPr>
          <a:xfrm>
            <a:off x="587388" y="1412776"/>
            <a:ext cx="11017224" cy="477463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F3C83423-5099-816D-D4EB-C4F2FDBBAE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 l="8116" r="12234"/>
          <a:stretch>
            <a:fillRect/>
          </a:stretch>
        </p:blipFill>
        <p:spPr bwMode="auto">
          <a:xfrm>
            <a:off x="587388" y="692696"/>
            <a:ext cx="11139875" cy="112195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81BA27BB-D972-27E1-0A9B-9890E8048ECD}"/>
              </a:ext>
            </a:extLst>
          </p:cNvPr>
          <p:cNvSpPr/>
          <p:nvPr/>
        </p:nvSpPr>
        <p:spPr>
          <a:xfrm>
            <a:off x="47328" y="116632"/>
            <a:ext cx="12192000" cy="460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ДЕЙСТВИЯ ПРИ ПОЛУЧЕНИИ СИГНАЛА «ВНИМАНИЕ ВСЕМ»</a:t>
            </a:r>
            <a:endParaRPr lang="ru-RU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070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766730"/>
            <a:ext cx="86162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Соблюдайте спокойствие и порядок</a:t>
            </a:r>
          </a:p>
          <a:p>
            <a:pPr algn="ctr"/>
            <a:r>
              <a:rPr lang="ru-RU" sz="28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Будьте внимательны к сообщениям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5301208"/>
            <a:ext cx="86882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 в этих случаях будет передано краткое сообщение о порядке действий и правилах поведения.</a:t>
            </a:r>
          </a:p>
        </p:txBody>
      </p:sp>
      <p:pic>
        <p:nvPicPr>
          <p:cNvPr id="9" name="Picture 8" descr="https://bondsonline.com/wp-content/uploads/2021/09/exclamation-mark-scaled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105" t="11579" r="40000" b="17894"/>
          <a:stretch/>
        </p:blipFill>
        <p:spPr bwMode="auto">
          <a:xfrm>
            <a:off x="9846728" y="1092923"/>
            <a:ext cx="1433848" cy="5601132"/>
          </a:xfrm>
          <a:prstGeom prst="rect">
            <a:avLst/>
          </a:prstGeom>
          <a:ln>
            <a:noFill/>
          </a:ln>
          <a:effectLst>
            <a:softEdge rad="112500"/>
          </a:effectLst>
          <a:scene3d>
            <a:camera prst="isometricOffAxis2Left"/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0" y="2038196"/>
            <a:ext cx="8688288" cy="3046988"/>
          </a:xfrm>
          <a:prstGeom prst="rect">
            <a:avLst/>
          </a:prstGeom>
          <a:scene3d>
            <a:camera prst="perspectiveRight"/>
            <a:lightRig rig="threePt" dir="t"/>
          </a:scene3d>
        </p:spPr>
        <p:txBody>
          <a:bodyPr wrap="square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ru-RU" sz="3200" b="1" dirty="0">
                <a:ln/>
                <a:solidFill>
                  <a:srgbClr val="0E0E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После сигнала </a:t>
            </a:r>
          </a:p>
          <a:p>
            <a:pPr algn="ctr"/>
            <a:r>
              <a:rPr lang="ru-RU" sz="3200" b="1" dirty="0">
                <a:ln/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«Внимание всем!» </a:t>
            </a:r>
          </a:p>
          <a:p>
            <a:pPr algn="ctr"/>
            <a:r>
              <a:rPr lang="ru-RU" sz="3200" b="1" dirty="0">
                <a:ln/>
                <a:solidFill>
                  <a:srgbClr val="0E0E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может последовать и другая информация, например о надвигающейся угрозе радиоактивного или бактериологического заражения.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C8DA4AE3-8BC9-D4A1-3160-99ED32AB89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 l="8116" r="12234"/>
          <a:stretch>
            <a:fillRect/>
          </a:stretch>
        </p:blipFill>
        <p:spPr bwMode="auto">
          <a:xfrm>
            <a:off x="407368" y="620688"/>
            <a:ext cx="11139875" cy="11219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22CF0D9-7D76-A8CA-9892-4C19EB2684F5}"/>
              </a:ext>
            </a:extLst>
          </p:cNvPr>
          <p:cNvSpPr/>
          <p:nvPr/>
        </p:nvSpPr>
        <p:spPr>
          <a:xfrm>
            <a:off x="47328" y="116632"/>
            <a:ext cx="12192000" cy="460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ДЕЙСТВИЯ ПРИ ПОЛУЧЕНИИ СИГНАЛА «ВНИМАНИЕ ВСЕМ»</a:t>
            </a:r>
            <a:endParaRPr lang="ru-RU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1432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7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33323</TotalTime>
  <Words>95</Words>
  <Application>Microsoft Office PowerPoint</Application>
  <PresentationFormat>Широкоэкранный</PresentationFormat>
  <Paragraphs>16</Paragraphs>
  <Slides>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4</vt:i4>
      </vt:variant>
    </vt:vector>
  </HeadingPairs>
  <TitlesOfParts>
    <vt:vector size="11" baseType="lpstr">
      <vt:lpstr>Arial</vt:lpstr>
      <vt:lpstr>Arial Narrow</vt:lpstr>
      <vt:lpstr>Calibri</vt:lpstr>
      <vt:lpstr>Times New Roman</vt:lpstr>
      <vt:lpstr>Тема Office</vt:lpstr>
      <vt:lpstr>3_Тема Office</vt:lpstr>
      <vt:lpstr>7_Тема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nh727</cp:lastModifiedBy>
  <cp:revision>833</cp:revision>
  <cp:lastPrinted>2020-12-22T09:58:43Z</cp:lastPrinted>
  <dcterms:created xsi:type="dcterms:W3CDTF">2020-08-05T10:17:40Z</dcterms:created>
  <dcterms:modified xsi:type="dcterms:W3CDTF">2026-01-27T10:15:17Z</dcterms:modified>
</cp:coreProperties>
</file>