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23"/>
  </p:notesMasterIdLst>
  <p:sldIdLst>
    <p:sldId id="406" r:id="rId4"/>
    <p:sldId id="416" r:id="rId5"/>
    <p:sldId id="408" r:id="rId6"/>
    <p:sldId id="369" r:id="rId7"/>
    <p:sldId id="405" r:id="rId8"/>
    <p:sldId id="417" r:id="rId9"/>
    <p:sldId id="414" r:id="rId10"/>
    <p:sldId id="368" r:id="rId11"/>
    <p:sldId id="370" r:id="rId12"/>
    <p:sldId id="258" r:id="rId13"/>
    <p:sldId id="371" r:id="rId14"/>
    <p:sldId id="375" r:id="rId15"/>
    <p:sldId id="376" r:id="rId16"/>
    <p:sldId id="377" r:id="rId17"/>
    <p:sldId id="381" r:id="rId18"/>
    <p:sldId id="382" r:id="rId19"/>
    <p:sldId id="388" r:id="rId20"/>
    <p:sldId id="391" r:id="rId21"/>
    <p:sldId id="39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C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DF46C-2DC2-48AA-BB87-DFB48B08183A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086F9-55E2-4520-AAC4-372E5E872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78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xmlns="" id="{FBC17075-4379-471C-B32A-7790C8CAE44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482" tIns="46241" rIns="92482" bIns="46241"/>
          <a:lstStyle>
            <a:lvl1pPr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0888" indent="-288925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55700" indent="-230188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17663" indent="-230188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81213" indent="-231775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384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956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528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100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86E89C-6F6F-403C-9112-A5C79D2A8C1D}" type="datetime1">
              <a:rPr lang="ru-RU" altLang="ru-RU" sz="1200" u="sng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09.07.2026</a:t>
            </a:fld>
            <a:endParaRPr lang="ru-RU" altLang="ru-RU" sz="1200" u="sng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Rectangle 7">
            <a:extLst>
              <a:ext uri="{FF2B5EF4-FFF2-40B4-BE49-F238E27FC236}">
                <a16:creationId xmlns:a16="http://schemas.microsoft.com/office/drawing/2014/main" xmlns="" id="{AA0FAF6E-F606-4B93-B6A6-67B2EF84CE2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2482" tIns="46241" rIns="92482" bIns="46241" anchor="b"/>
          <a:lstStyle>
            <a:lvl1pPr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50888" indent="-288925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55700" indent="-230188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17663" indent="-230188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81213" indent="-231775" defTabSz="925513"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384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956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528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910013" indent="-231775" defTabSz="9255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17B7C79-5C5F-4B96-A262-0B8B8C01149A}" type="slidenum">
              <a:rPr lang="ru-RU" altLang="ru-RU" sz="1200" u="sng" smtClean="0">
                <a:solidFill>
                  <a:srgbClr val="000000"/>
                </a:solidFill>
                <a:latin typeface="Times New Roman" panose="02020603050405020304" pitchFamily="18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altLang="ru-RU" sz="1200" u="sng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xmlns="" id="{483D1A8C-5141-44D2-B079-0C22B81A32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538" y="741363"/>
            <a:ext cx="6578600" cy="3702050"/>
          </a:xfrm>
          <a:ln/>
        </p:spPr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xmlns="" id="{B48C098A-C789-4005-8243-7A0B17C32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2" tIns="46241" rIns="92482" bIns="46241"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265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D64211-E6E3-4D3B-A3F5-CF0E0BEC1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AD9625-506D-40AA-9C51-2CF90B4EB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6748B3D-F7AA-4800-B9CD-E62FDADB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9EC789-0D6E-46CE-99BE-9BBDF1B4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CC1DDE-99B3-4184-9403-8078E87D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51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B0617A-8DFA-4E20-8E05-E170B225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E951C02-6CB2-43AE-86F1-C1F9E6A1B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249320A-D857-480E-B002-99BA6E62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B3092F-28F4-4593-A964-7DE97ECF1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97539D6-0263-4468-BC0B-21138887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75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1DE55ED-054E-4AE7-9D54-B46F870E3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F923D96-17C4-49FB-984D-7C9914D1D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F2E950E-ADEE-48DD-B028-D6AB4F39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9A1BBE2-DF7A-4BC5-952F-744016337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6B165C-3A9C-4D9F-932D-90ADE4D5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634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21B078-2F39-46FC-A060-AC8A89CF4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72458E0-4E10-4E98-BE5C-A87492DCDD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38500ED-4135-487B-A817-F88689A1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DCF4FD0-4D59-4997-B223-CE589950F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5314B1-3434-42B8-B490-3DF0B931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295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B0A8E3-A523-468E-8BEF-6A1E3D4AA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2C56175-189D-4A9F-9D7B-0EA26F08E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8A3E5D0-974B-493A-A6E2-4135A151C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B95B26-0109-42F1-A2F1-18A3100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6772C4E-4D27-40C6-9400-4B12368CD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1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A88E33-2E2D-4EA5-B431-999EB964D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A05D8D0-59FF-44F8-B779-D9331B916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982C53-9D07-47AA-9B11-A5EACE38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9BE0500-E970-46AD-8D3F-58BB62FA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7DF1E3-6163-4055-B810-8C8F42B0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0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9FFB6A6-4CC1-4D08-B94C-23CEEEB3C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377CF1-1B9B-41D4-85E4-336E4CB870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100ED1-A0BE-479F-8486-C488DB88AC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1C0EA2E-93B0-4724-86BD-3D8196BD6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422856-2C71-4E89-96E8-F2316420C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D0EFC61-E064-40C7-9BFE-A926AB6A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95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F0DCAA-1D4C-4895-A3E3-BE0129077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EA95FD8-35F9-467E-A92E-310DBFE1A1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128584F-8B6C-4BF3-B56C-7F6BFBD01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9D3F258-381F-4E9E-8A35-F4496CB867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7CEB983-DD05-4474-8949-654F01A3ED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D2DE138-4474-497D-8201-D32D4BD27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ABD9724-DEDC-4DD5-B89F-B23B5FCF9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40EE71B-8FFF-4837-9EDD-F369CADFC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323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166CE-07BC-4400-84D0-694DCED93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1D73B955-7E43-41D4-9486-589F7F4BF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E23E505-FBA4-47BF-AEAF-406372DC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9306BE8-E78F-44CC-82D7-FD9BF323B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65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D8C46C7-7C46-4D35-B388-ADEC72EE3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3966A98-4AAD-4E82-87FA-926D06918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17D6D36-A202-4A8E-9CEA-963B49214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39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CEEFC7-8A35-445D-AC50-E5011568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56A18A6-EF4D-4746-A47D-3B3252802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86BDA05-B5E0-4820-A61D-C2492EBD65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A5BA1E2-D9B8-47E8-B1A3-995DB692E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DDEA8F5-7992-4308-BC7E-19B1CE660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EA3EC13-2A48-4B07-9E9D-BDAE5D26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62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A27CEF2-6D57-4152-B5B9-805C4FE23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769A08-0113-4514-9060-8389AFC6D1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6DFFB2-F6A3-4B30-B8FF-4A555AEAE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A33220-FB94-4712-840A-72055585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737655-6760-4754-B4D9-B6E03F56E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7000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F061A7-1E9F-41AA-803D-00256BB7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4FEA469-5E69-431D-ACBF-B7D3377A6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379A3D8-5052-4E3E-A60E-85AA1EC15A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47A2C12-D282-427B-9101-4929D8B7A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2B46B6E-02EC-4A40-AE39-6AE1ED4D3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4E84BB-7017-471B-A590-35DBE846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66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FF3028-9708-4838-B7E5-B0CA0C776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AF517B-A305-4C99-AB62-E7779B11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15D658-0340-4D2B-B7BD-DB9E6D60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97478A-89D9-4BE0-9A4B-30ECA22E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2AA8A2-83C8-4425-A97D-159437955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187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C9E7E9B-80BF-4895-84F0-59047523D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6D13474-F868-4980-BBCC-014F76944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DF02EF9-7F8B-4440-A65F-C14F51BE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48A8D5E-DC2D-465B-B3EB-85D3A05D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9885C9-F91C-43CD-AB7F-8DCBFD057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49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43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201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020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178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537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950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90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1B3FE4-CDA0-428A-BBFD-49DD4450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59D6E09-7F78-4C5A-BFEB-81488A32D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3B496FC-AFA1-4B65-B595-3A023D38A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26DCB75-8F25-490A-9B90-F7E508323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07A6829-2999-484E-AC76-58232462A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838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671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258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236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189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7674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2887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83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626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12BF8-703E-443F-9047-6DEBC8916A9F}" type="slidenum">
              <a:rPr lang="ru-RU" smtClean="0">
                <a:solidFill>
                  <a:srgbClr val="90C226"/>
                </a:solidFill>
              </a:rPr>
              <a:pPr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4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E0C321-76DE-4007-BE01-E2C29DD4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8A55F9-C052-4263-9E41-7A371A607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D2E676A-C7E7-4E40-9E50-D2ACB0ADF8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DD1023-C610-4FF1-9E93-3FE79E23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87DA46-0190-496B-A0F3-7CA7B831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5E5150E-C0E6-4254-9948-09CF82B39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05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F629A7-D8B9-428D-948F-8DA4A2121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DC7A2DE-C178-4545-A654-070F67BA9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5DC62B-4829-402D-A160-1711EC775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567570B-5C90-4353-9C88-184A970F7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B341193-ECC5-499E-BF9B-B21D04EF55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116AADB-D74C-47CE-A769-9F06B3CA4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BF7543B-85AF-4BCB-92DC-C51CB3F8D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D1D608A-50DD-43FE-8616-AA9F40382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085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25D78A-9DC5-4875-9383-EF2630D21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80CADEF-47C3-4C9A-A59A-17B000D8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5D5AF2B-F296-49A8-A9B8-65461649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EDF180A-380F-4134-9C69-0D8483F0B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6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D9050FB-4599-4D7F-9786-D3A59ADE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8486D1D-41BE-42DA-8135-E21EC634B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851189B-6AD0-42BF-9A99-7A4C8C0D6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947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B07FBC-2573-4E17-81F0-BD56F7D0B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CB09CF-A83C-46CF-854E-9E1E6C598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F44EE5-3DCA-43CD-BCBD-5C05AE479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572C571-2876-4488-80BA-7C6794960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B3DED8F-F80A-4F01-8161-2E55505D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98024E5-9954-4AD7-AB41-FE268408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85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5547F8-EA87-4254-A6B2-A830232D8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8C75C94-9CF7-43B8-B0DC-92876BE5C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1FD7C1-93A1-4093-8BE8-1C10E2770E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483951F-8DC0-4E0E-8BAC-84033430E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67EBA7-4E60-443F-9705-689A75D2D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FD2E593-8C79-4F8A-9F5C-8FB84B28F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01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2C1A9B-1D3E-4B1F-944F-022E0A8F4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73A285-6D96-4B0A-8612-DA61651B3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FD2080-8103-4709-84A6-CEF530FBE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4EED-7884-43E8-8618-D3F8B934E0C4}" type="datetimeFigureOut">
              <a:rPr lang="ru-RU" smtClean="0"/>
              <a:t>09.07.2026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4F8D09C-6D6D-40C8-A837-1BC3E042A9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AFB70F4-03E4-42C7-9978-30F1BAD28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1B905-CCEC-4455-9CCA-02BBB50D9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346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E5E3F-E49A-4A7A-8310-3AC2F48F9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C6B615-4241-428C-83A5-122A1ABE5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B866520-8E2A-464C-A12F-300A708B92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4143C-20DC-447A-AC2E-21DA0EEB801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88D898-A2BD-4F95-AFF1-5DBEB1A4F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44D85E6-EF14-4AEE-B8F0-65EB8CF05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CDD9B-AA96-4A14-9134-B963731245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4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AA14B59-0DA7-4FA6-A549-B8E39CE10CB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09.07.2026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457200"/>
            <a:fld id="{6D612BF8-703E-443F-9047-6DEBC8916A9F}" type="slidenum">
              <a:rPr lang="ru-RU" smtClean="0">
                <a:solidFill>
                  <a:srgbClr val="90C226"/>
                </a:solidFill>
              </a:rPr>
              <a:pPr defTabSz="457200"/>
              <a:t>‹#›</a:t>
            </a:fld>
            <a:endParaRPr lang="ru-RU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1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xmlns="" id="{0429F06F-EC35-4378-BC02-0753274E0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7" y="-245086"/>
            <a:ext cx="9144001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58" tIns="46030" rIns="92058" bIns="4603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4538" indent="-287338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1" lang="ru-RU" altLang="ru-RU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комитет Республики Башкортостан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kumimoji="1" lang="ru-RU" altLang="ru-RU" sz="2800" b="1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чрезвычайным ситуациям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xmlns="" id="{D507B82D-BD6E-45B1-81F3-945F4CDFD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4840291"/>
            <a:ext cx="9144000" cy="148113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kern="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«Учебно-методический центр по гражданской обороне и чрезвычайным ситуациям Республики Башкортостан»</a:t>
            </a:r>
          </a:p>
        </p:txBody>
      </p:sp>
      <p:pic>
        <p:nvPicPr>
          <p:cNvPr id="6148" name="Рисунок 7">
            <a:extLst>
              <a:ext uri="{FF2B5EF4-FFF2-40B4-BE49-F238E27FC236}">
                <a16:creationId xmlns:a16="http://schemas.microsoft.com/office/drawing/2014/main" xmlns="" id="{F14475A2-FE84-4383-B969-BAD7BA4D3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385888"/>
            <a:ext cx="2990851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2DD206C-C695-481F-A9B0-980BC31B9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759" y="952010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04939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07BD6C-8EC3-4F24-8421-7F146BED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33"/>
            <a:ext cx="10515600" cy="41864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определения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CD4B78B-9015-4198-B0D3-241A18818541}"/>
              </a:ext>
            </a:extLst>
          </p:cNvPr>
          <p:cNvSpPr/>
          <p:nvPr/>
        </p:nvSpPr>
        <p:spPr>
          <a:xfrm>
            <a:off x="130627" y="313191"/>
            <a:ext cx="4698276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7313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Вред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физический ущерб или урон здоровью, имуществу или окружающей среде.</a:t>
            </a:r>
          </a:p>
          <a:p>
            <a:pPr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Опасность: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источник потенциального вреда или ситуация с потенциальной возможностью нанесения вреда.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Опасное событие : с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обытие, которое может причинить вред.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Идентификация опасности: (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Процесс осознания того, что опасность существует, и определения ее характерных черт.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сочетание вероятности события и его последствий. </a:t>
            </a: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риска: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систематическое использование информации для определения источников и количественной оценки риска.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риска: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общий процесс анализа риска и оценивания риска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риском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действия, осуществляемые для выполнения решений в рамках менеджмента рисков.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величины риска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процесс присвоения значений вероятности и последствий риска.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5E9C536-1612-41EE-8C28-7A96A42A7B0D}"/>
              </a:ext>
            </a:extLst>
          </p:cNvPr>
          <p:cNvSpPr/>
          <p:nvPr/>
        </p:nvSpPr>
        <p:spPr>
          <a:xfrm>
            <a:off x="5092277" y="573671"/>
            <a:ext cx="695391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Оценивание риска: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процесс сравнения оцененного риска с данными критериями риска с целью определения значимости риска.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Менеджмент риска: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скоординированные действия по руководству и управлению организацией в отношении рисков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9A8DD3C-E032-4A6A-A98D-B45EE37F1ECB}"/>
              </a:ext>
            </a:extLst>
          </p:cNvPr>
          <p:cNvSpPr/>
          <p:nvPr/>
        </p:nvSpPr>
        <p:spPr>
          <a:xfrm>
            <a:off x="4972594" y="2488595"/>
            <a:ext cx="3222172" cy="147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области применения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 опасности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величины риска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C61EF38-C417-4BFD-AEF4-332F18C7F82A}"/>
              </a:ext>
            </a:extLst>
          </p:cNvPr>
          <p:cNvSpPr/>
          <p:nvPr/>
        </p:nvSpPr>
        <p:spPr>
          <a:xfrm>
            <a:off x="4972594" y="4104422"/>
            <a:ext cx="3222172" cy="1109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Оценивание риска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допустимости риска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вариантов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0A4F00D-9B30-4AA3-AF7E-D2BF2C5A30F3}"/>
              </a:ext>
            </a:extLst>
          </p:cNvPr>
          <p:cNvSpPr/>
          <p:nvPr/>
        </p:nvSpPr>
        <p:spPr>
          <a:xfrm>
            <a:off x="4972594" y="5358288"/>
            <a:ext cx="3222172" cy="1471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Снижение/контроль риска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контроль</a:t>
            </a:r>
          </a:p>
        </p:txBody>
      </p:sp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xmlns="" id="{A951A62C-91E2-4D71-9669-13425821E300}"/>
              </a:ext>
            </a:extLst>
          </p:cNvPr>
          <p:cNvSpPr/>
          <p:nvPr/>
        </p:nvSpPr>
        <p:spPr>
          <a:xfrm>
            <a:off x="8281851" y="2488595"/>
            <a:ext cx="287383" cy="27256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B253100-1774-4487-90DB-A464AEDE50E4}"/>
              </a:ext>
            </a:extLst>
          </p:cNvPr>
          <p:cNvSpPr txBox="1"/>
          <p:nvPr/>
        </p:nvSpPr>
        <p:spPr>
          <a:xfrm>
            <a:off x="8624036" y="3648891"/>
            <a:ext cx="977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риска</a:t>
            </a:r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:a16="http://schemas.microsoft.com/office/drawing/2014/main" xmlns="" id="{FC9BA807-A032-4442-8087-A3EF7054DFAB}"/>
              </a:ext>
            </a:extLst>
          </p:cNvPr>
          <p:cNvSpPr/>
          <p:nvPr/>
        </p:nvSpPr>
        <p:spPr>
          <a:xfrm>
            <a:off x="9425955" y="2488595"/>
            <a:ext cx="287383" cy="422571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84A2F76-B9A1-416F-90FB-A23BBB0051C4}"/>
              </a:ext>
            </a:extLst>
          </p:cNvPr>
          <p:cNvSpPr txBox="1"/>
          <p:nvPr/>
        </p:nvSpPr>
        <p:spPr>
          <a:xfrm>
            <a:off x="10067109" y="4371703"/>
            <a:ext cx="1759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Менеджемент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10AD3C4-3AA7-433B-A6AB-9D81E609F35D}"/>
              </a:ext>
            </a:extLst>
          </p:cNvPr>
          <p:cNvSpPr txBox="1"/>
          <p:nvPr/>
        </p:nvSpPr>
        <p:spPr>
          <a:xfrm>
            <a:off x="6919784" y="1578308"/>
            <a:ext cx="4434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между анализом риска 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 действиями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управлению риском</a:t>
            </a:r>
            <a:r>
              <a:rPr lang="ru-RU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642" y="350909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26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854" y="129736"/>
            <a:ext cx="12093146" cy="485900"/>
          </a:xfrm>
        </p:spPr>
        <p:txBody>
          <a:bodyPr>
            <a:noAutofit/>
          </a:bodyPr>
          <a:lstStyle/>
          <a:p>
            <a:pPr indent="450215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 проведения мероприятий по снижению  профессиональных рисков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439" y="846496"/>
            <a:ext cx="11099549" cy="4164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стратегии безопасного труда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5438" y="1889161"/>
            <a:ext cx="11099549" cy="4164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оценка условий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6752" y="3007249"/>
            <a:ext cx="11099549" cy="4164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профессиональных рисков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752" y="4249079"/>
            <a:ext cx="11099549" cy="4164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карт профессиональных рисков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6754" y="5499974"/>
            <a:ext cx="11099549" cy="4164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всех процессов и контроль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567065" y="1285590"/>
            <a:ext cx="4870765" cy="4952247"/>
          </a:xfrm>
          <a:prstGeom prst="downArrow">
            <a:avLst/>
          </a:prstGeom>
          <a:solidFill>
            <a:schemeClr val="accent1"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7C1326D-ECE9-41B5-B48B-836E8DBCA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63" y="544805"/>
            <a:ext cx="9586072" cy="134205"/>
          </a:xfrm>
          <a:prstGeom prst="rect">
            <a:avLst/>
          </a:prstGeom>
        </p:spPr>
      </p:pic>
      <p:cxnSp>
        <p:nvCxnSpPr>
          <p:cNvPr id="10" name="Соединительная линия уступом 9"/>
          <p:cNvCxnSpPr>
            <a:stCxn id="7" idx="1"/>
            <a:endCxn id="3" idx="1"/>
          </p:cNvCxnSpPr>
          <p:nvPr/>
        </p:nvCxnSpPr>
        <p:spPr>
          <a:xfrm rot="10800000">
            <a:off x="585440" y="1054726"/>
            <a:ext cx="51315" cy="4653478"/>
          </a:xfrm>
          <a:prstGeom prst="bentConnector3">
            <a:avLst>
              <a:gd name="adj1" fmla="val 545484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302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BB6589-CAEC-451F-9628-8008CA4E0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009"/>
            <a:ext cx="10515600" cy="616182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2.Наиболее распространенные методы оценки риска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D22D8A10-B30E-49ED-80FE-50666E293293}"/>
              </a:ext>
            </a:extLst>
          </p:cNvPr>
          <p:cNvGraphicFramePr>
            <a:graphicFrameLocks noGrp="1"/>
          </p:cNvGraphicFramePr>
          <p:nvPr/>
        </p:nvGraphicFramePr>
        <p:xfrm>
          <a:off x="501805" y="963137"/>
          <a:ext cx="4928839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839">
                  <a:extLst>
                    <a:ext uri="{9D8B030D-6E8A-4147-A177-3AD203B41FA5}">
                      <a16:colId xmlns:a16="http://schemas.microsoft.com/office/drawing/2014/main" xmlns="" val="3966847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Матричный метод на основе балльной оценки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87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Матрица рассматриваемого метода оценки риска строится на соотношении вероятности причинения ущерба от выявленной опасности и тяжести последствий ущерба, где вероятность и тяжесть имеют свои весовые коэффициенты (баллы), а уровень риска рассчитывается путем перемножения баллов по показателям вероятности и тяжести по каждой идентифицированной опасности, что отличает данный метод от матричного метода на основе экспертных заключений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938403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3C53956A-4BFA-4CF7-BB8A-BF1D5A9B7AFB}"/>
              </a:ext>
            </a:extLst>
          </p:cNvPr>
          <p:cNvGraphicFramePr>
            <a:graphicFrameLocks noGrp="1"/>
          </p:cNvGraphicFramePr>
          <p:nvPr/>
        </p:nvGraphicFramePr>
        <p:xfrm>
          <a:off x="6296722" y="972911"/>
          <a:ext cx="4928839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839">
                  <a:extLst>
                    <a:ext uri="{9D8B030D-6E8A-4147-A177-3AD203B41FA5}">
                      <a16:colId xmlns:a16="http://schemas.microsoft.com/office/drawing/2014/main" xmlns="" val="3966847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dirty="0">
                          <a:latin typeface=""/>
                        </a:rPr>
                        <a:t>Анализ "галстук-бабочка" (</a:t>
                      </a:r>
                      <a:r>
                        <a:rPr lang="en-US" sz="2400" dirty="0">
                          <a:latin typeface=""/>
                        </a:rPr>
                        <a:t>Bow Tie Analysis)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87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0" i="0" u="none" strike="noStrike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"галстук-бабочка" представляет собой способ описания пути развития опасного события от причин до последствий при помощи схемы с указанием барьеров (мер управления и/или контроля) между причинами и опасными событиями, а также опасными событиями и их последствиями.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938403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E363D9F-96F4-458C-AE12-D1ECB237E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728" y="755072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12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37FAB2-1295-4F3D-AAFD-5D328257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61" y="-187978"/>
            <a:ext cx="11931805" cy="683090"/>
          </a:xfrm>
        </p:spPr>
        <p:txBody>
          <a:bodyPr>
            <a:no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оценки рисков производственных процессов и технологических систем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xmlns="" id="{F5DA3CA5-F7B1-401E-B9A9-AE468A227FA8}"/>
              </a:ext>
            </a:extLst>
          </p:cNvPr>
          <p:cNvGraphicFramePr>
            <a:graphicFrameLocks noGrp="1"/>
          </p:cNvGraphicFramePr>
          <p:nvPr/>
        </p:nvGraphicFramePr>
        <p:xfrm>
          <a:off x="130096" y="477268"/>
          <a:ext cx="6110875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10875">
                  <a:extLst>
                    <a:ext uri="{9D8B030D-6E8A-4147-A177-3AD203B41FA5}">
                      <a16:colId xmlns:a16="http://schemas.microsoft.com/office/drawing/2014/main" xmlns="" val="15565560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причинно-следственных связей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47613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Применение этого метода позволяет идентифицировать фактические причины.</a:t>
                      </a:r>
                    </a:p>
                    <a:p>
                      <a:pPr algn="just"/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 Информация представляется в виде диаграммы "рыбьего скелета" (диаграмма Исикавы), используемой для измерения, оценки, контроля и усовершенствования качества производственных процессов) или в виде древовидной схемы.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63058313"/>
                  </a:ext>
                </a:extLst>
              </a:tr>
            </a:tbl>
          </a:graphicData>
        </a:graphic>
      </p:graphicFrame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A34D0D19-AB7F-418A-8BED-CA56962A04C0}"/>
              </a:ext>
            </a:extLst>
          </p:cNvPr>
          <p:cNvGraphicFramePr>
            <a:graphicFrameLocks noGrp="1"/>
          </p:cNvGraphicFramePr>
          <p:nvPr/>
        </p:nvGraphicFramePr>
        <p:xfrm>
          <a:off x="6562497" y="477268"/>
          <a:ext cx="5430642" cy="326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642">
                  <a:extLst>
                    <a:ext uri="{9D8B030D-6E8A-4147-A177-3AD203B41FA5}">
                      <a16:colId xmlns:a16="http://schemas.microsoft.com/office/drawing/2014/main" xmlns="" val="2954778751"/>
                    </a:ext>
                  </a:extLst>
                </a:gridCol>
              </a:tblGrid>
              <a:tr h="398258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 анализа сценариев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6222077"/>
                  </a:ext>
                </a:extLst>
              </a:tr>
              <a:tr h="2389545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Данный метод рекомендуется использовать для описания и управления рисками с рассмотрением возможных событий в будущем и исследования их значимости и последствий. Используемые в методе наборы сценариев, описывающие, например, "лучший случай", "худший случай" и "ожидаемый случай", рекомендуется применять для анализа возможных последствий и их вероятности для каждого сценария.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108146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0B1E1B62-9EAC-424D-8F30-3B3D44D8AE48}"/>
              </a:ext>
            </a:extLst>
          </p:cNvPr>
          <p:cNvGraphicFramePr>
            <a:graphicFrameLocks noGrp="1"/>
          </p:cNvGraphicFramePr>
          <p:nvPr/>
        </p:nvGraphicFramePr>
        <p:xfrm>
          <a:off x="6558772" y="3942332"/>
          <a:ext cx="5430642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0642">
                  <a:extLst>
                    <a:ext uri="{9D8B030D-6E8A-4147-A177-3AD203B41FA5}">
                      <a16:colId xmlns:a16="http://schemas.microsoft.com/office/drawing/2014/main" xmlns="" val="2954778751"/>
                    </a:ext>
                  </a:extLst>
                </a:gridCol>
              </a:tblGrid>
              <a:tr h="195712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"/>
                        </a:rPr>
                        <a:t>Метод анализа "дерева решений</a:t>
                      </a:r>
                      <a:r>
                        <a:rPr lang="ru-RU" sz="2400" dirty="0">
                          <a:latin typeface=""/>
                        </a:rPr>
                        <a:t>"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6222077"/>
                  </a:ext>
                </a:extLst>
              </a:tr>
              <a:tr h="1434045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 В методе используется древовидное моделирование возможных решений и их последствий, а результаты обычно выражаются в денежном выражении или в форме выбранного наиболее выгодного решения.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1081466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BCE61DD3-8CB5-4141-B541-2CDC42B750BA}"/>
              </a:ext>
            </a:extLst>
          </p:cNvPr>
          <p:cNvGraphicFramePr>
            <a:graphicFrameLocks noGrp="1"/>
          </p:cNvGraphicFramePr>
          <p:nvPr/>
        </p:nvGraphicFramePr>
        <p:xfrm>
          <a:off x="202586" y="2965446"/>
          <a:ext cx="6038385" cy="1953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8385">
                  <a:extLst>
                    <a:ext uri="{9D8B030D-6E8A-4147-A177-3AD203B41FA5}">
                      <a16:colId xmlns:a16="http://schemas.microsoft.com/office/drawing/2014/main" xmlns="" val="2954778751"/>
                    </a:ext>
                  </a:extLst>
                </a:gridCol>
              </a:tblGrid>
              <a:tr h="69798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анализа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уровней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защиты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(LOPA - Layers of Protection Analysis)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6222077"/>
                  </a:ext>
                </a:extLst>
              </a:tr>
              <a:tr h="1222253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Метод основан на выборе пар причин и последствий и выявлении уровней защиты, которые могут предотвратить причину, приводящую к нежелательному последствию.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1081466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D52D4C26-A76A-455B-AC6A-DEC9BEB2C813}"/>
              </a:ext>
            </a:extLst>
          </p:cNvPr>
          <p:cNvGraphicFramePr>
            <a:graphicFrameLocks noGrp="1"/>
          </p:cNvGraphicFramePr>
          <p:nvPr/>
        </p:nvGraphicFramePr>
        <p:xfrm>
          <a:off x="189576" y="4968997"/>
          <a:ext cx="6064404" cy="2196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4404">
                  <a:extLst>
                    <a:ext uri="{9D8B030D-6E8A-4147-A177-3AD203B41FA5}">
                      <a16:colId xmlns:a16="http://schemas.microsoft.com/office/drawing/2014/main" xmlns="" val="2954778751"/>
                    </a:ext>
                  </a:extLst>
                </a:gridCol>
              </a:tblGrid>
              <a:tr h="2804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Метод технического обслуживания, направленный на обеспечение надежности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46222077"/>
                  </a:ext>
                </a:extLst>
              </a:tr>
              <a:tr h="1434045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 В методе используется древовидное моделирование возможных решений и их последствий, а результаты обычно выражаются в денежном выражении или в форме выбранного наиболее выгодного решения.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1081466"/>
                  </a:ext>
                </a:extLst>
              </a:tr>
            </a:tbl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F2CC502-B0CE-42D8-8EA2-A069165A5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944" y="316460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19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E45B12-5E4A-4F76-A5C5-0EFF5E0ED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64404"/>
            <a:ext cx="11887200" cy="471216"/>
          </a:xfrm>
        </p:spPr>
        <p:txBody>
          <a:bodyPr>
            <a:noAutofit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4.Методы оценки рисков, связанных с безопасностью продукции, оборудования и производственных процессов 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E7DB83F4-C403-4746-94E8-04E3B8331ADB}"/>
              </a:ext>
            </a:extLst>
          </p:cNvPr>
          <p:cNvGraphicFramePr>
            <a:graphicFrameLocks noGrp="1"/>
          </p:cNvGraphicFramePr>
          <p:nvPr/>
        </p:nvGraphicFramePr>
        <p:xfrm>
          <a:off x="284355" y="1034214"/>
          <a:ext cx="5964045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4045">
                  <a:extLst>
                    <a:ext uri="{9D8B030D-6E8A-4147-A177-3AD203B41FA5}">
                      <a16:colId xmlns:a16="http://schemas.microsoft.com/office/drawing/2014/main" xmlns="" val="3966847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опасности и критических контрольных точек 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87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Метод анализа опасности и критических контрольных точек (HACCP - </a:t>
                      </a:r>
                      <a:r>
                        <a:rPr lang="ru-RU" sz="1800" b="0" i="0" u="none" strike="noStrike" baseline="0" dirty="0" err="1">
                          <a:latin typeface="Arial" panose="020B0604020202020204" pitchFamily="34" charset="0"/>
                        </a:rPr>
                        <a:t>Hazard</a:t>
                      </a:r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 Analysis </a:t>
                      </a:r>
                      <a:r>
                        <a:rPr lang="ru-RU" sz="1800" b="0" i="0" u="none" strike="noStrike" baseline="0" dirty="0" err="1"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baseline="0" dirty="0" err="1">
                          <a:latin typeface="Arial" panose="020B0604020202020204" pitchFamily="34" charset="0"/>
                        </a:rPr>
                        <a:t>Critical</a:t>
                      </a:r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 Control </a:t>
                      </a:r>
                      <a:r>
                        <a:rPr lang="ru-RU" sz="1800" b="0" i="0" u="none" strike="noStrike" baseline="0" dirty="0" err="1">
                          <a:latin typeface="Arial" panose="020B0604020202020204" pitchFamily="34" charset="0"/>
                        </a:rPr>
                        <a:t>Points</a:t>
                      </a:r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) используют организации пищевой промышленности для управления риском физического, химического или биологического загрязнения пищевых продуктов. Основной целью HACCP является минимизация риска путем применения средств управления в процессе производства, а не только при контроле качества конечной продукции.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9384033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59BDB79-7EC3-4F51-87A8-4C49A75A43C7}"/>
              </a:ext>
            </a:extLst>
          </p:cNvPr>
          <p:cNvGraphicFramePr>
            <a:graphicFrameLocks noGrp="1"/>
          </p:cNvGraphicFramePr>
          <p:nvPr/>
        </p:nvGraphicFramePr>
        <p:xfrm>
          <a:off x="6333893" y="1034214"/>
          <a:ext cx="572615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6151">
                  <a:extLst>
                    <a:ext uri="{9D8B030D-6E8A-4147-A177-3AD203B41FA5}">
                      <a16:colId xmlns:a16="http://schemas.microsoft.com/office/drawing/2014/main" xmlns="" val="3966847827"/>
                    </a:ext>
                  </a:extLst>
                </a:gridCol>
              </a:tblGrid>
              <a:tr h="209082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HAZOP </a:t>
                      </a:r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1987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Метод HAZOP (</a:t>
                      </a:r>
                      <a:r>
                        <a:rPr lang="ru-RU" sz="1800" b="0" i="0" u="none" strike="noStrike" baseline="0" dirty="0" err="1">
                          <a:latin typeface="Arial" panose="020B0604020202020204" pitchFamily="34" charset="0"/>
                        </a:rPr>
                        <a:t>Hazard</a:t>
                      </a:r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baseline="0" dirty="0" err="1">
                          <a:latin typeface="Arial" panose="020B0604020202020204" pitchFamily="34" charset="0"/>
                        </a:rPr>
                        <a:t>and</a:t>
                      </a:r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 </a:t>
                      </a:r>
                      <a:r>
                        <a:rPr lang="ru-RU" sz="1800" b="0" i="0" u="none" strike="noStrike" baseline="0" dirty="0" err="1">
                          <a:latin typeface="Arial" panose="020B0604020202020204" pitchFamily="34" charset="0"/>
                        </a:rPr>
                        <a:t>Operability</a:t>
                      </a:r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 Study) основан на использовании управляющих слов, которые помогают понять, почему цели проектирования или условия функционирования не достигаются на каждом этапе проекта, процесса, процедуры или системы.</a:t>
                      </a:r>
                    </a:p>
                    <a:p>
                      <a:pPr algn="just"/>
                      <a:r>
                        <a:rPr lang="ru-RU" sz="1800" b="0" i="0" u="none" strike="noStrike" baseline="0" dirty="0">
                          <a:latin typeface="Arial" panose="020B0604020202020204" pitchFamily="34" charset="0"/>
                        </a:rPr>
                        <a:t>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9384033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A932EA0-422C-4C15-88A9-2B8A9236D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89" y="780658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810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000" y="187326"/>
            <a:ext cx="10515600" cy="38840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учебный вопрос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1838" y="1217712"/>
            <a:ext cx="8384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Безопасные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методы и приемы выполнения работ.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65" y="631500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12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542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 работника в области охраны труда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533" y="829735"/>
            <a:ext cx="11768667" cy="58968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статьей 214 ТК РФ работник обязан:</a:t>
            </a:r>
          </a:p>
          <a:p>
            <a:pPr indent="34290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соблюдать требования охраны труда;</a:t>
            </a:r>
          </a:p>
          <a:p>
            <a:pPr indent="34290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правильно применять средства индивидуальной и коллективной защиты;</a:t>
            </a:r>
          </a:p>
          <a:p>
            <a:pPr indent="34290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проходить обучение безопасным методам и приемам выполнения работ и оказанию первой помощи пострадавшим на производстве, инструктаж по охране труда, стажировку на рабочем месте, проверку знаний требований охраны труда;</a:t>
            </a:r>
          </a:p>
          <a:p>
            <a:pPr indent="34290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немедленно извещать своего непосредственного или вышестоящего руководителя о любой ситуации, угрожающей жизни и здоровью людей, о каждом несчастном случае, происшедшем на производстве, или об ухудшении состояния своего здоровья, в том числе о проявлении признаков острого профессионального заболевания (отравления);</a:t>
            </a:r>
          </a:p>
          <a:p>
            <a:pPr indent="342900" algn="just">
              <a:lnSpc>
                <a:spcPct val="107000"/>
              </a:lnSpc>
              <a:spcBef>
                <a:spcPts val="14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проходить обязательные предварительные (при поступлении на работу) и периодические (в течение трудовой деятельности) медицинские осмотры (обследования), а также проходить внеочередные медицинские осмотры (обследования) по направлению работодателя в случаях, предусмотренных ТК РФ и иными федеральными законами.</a:t>
            </a:r>
            <a:endParaRPr lang="ru-RU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65" y="631500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21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500" y="60325"/>
            <a:ext cx="10515600" cy="777875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работника включают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1600" y="774219"/>
            <a:ext cx="11963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1.Получение достоверной информации от работодателя, государственных органов и общественных организаций о существующих профессиональных рисках и их уровнях;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за счет работодателя согласно требованиям охраны труда средствами коллективной и индивидуальной защиты и смывающими средствами, прошедшими подтверждение соответствия в установленном законодательством РФ порядке;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Личное участие или участие через своих представителей в рассмотрении вопросов, связанных с обеспечением безопасных условий труда на рабочем месте, рассмотрении причин и обстоятельств событий, приведших к возникновению микроповреждений (микротравм).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4.Отдельно прописано право на получение актуальной и достоверной информации об условиях и охране труда (ст. 216.2 ТК РФ в новой редакции). Речь здесь идет об информации о существующих профессиональных рисках и их уровнях, мерах по защите от воздействия ВПФ и ОПФ, имеющихся на рабочем месте, предоставляемых гарантиях, полагающихся компенсациях и СИЗ, использовании оборудования и (или) систем наблюдения, посредством которых контролируется безопасность работ.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(способы) и рекомендации по размещению работодателем информационных материалов в целях информирования работников об их трудовых правах (включая право на безопасные условия и охрану труда), примерный перечень таких материалов должен утвердить Минтруд.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65" y="703995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433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9569" y="228376"/>
            <a:ext cx="9873762" cy="1639521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учебный вопрос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индивидуальной защиты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192" y="1799803"/>
            <a:ext cx="11760740" cy="432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индивидуальной защиты (СИЗ)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это средства, используемые работником для предотвращения или уменьшения воздействия ВОФ и ОПФ, а также для защиты от загрязнения.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СИЗ включают в себя специальную одежду и обувь, дерматологические средства защиты, средства защиты органов дыхания, рук, головы, лица, органа слуха, глаз, средства защиты от падения с высоты и другие средства индивидуальной защиты.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(ч. 8 ст. 209, ч. 2 ст. 221 ТК РФ).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Применяются в тех случаях, когда безопасность работ не может быть обеспечена конструкцией оборудования, организацией производственных процессов, архитектурно-планировочными решениями и средствами коллективной защиты.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988" y="913931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1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04672"/>
            <a:ext cx="713477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костюмы изолирующие;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средства индивидуальной защиты органов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дыхания (СИЗОД);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одежда специальная защитная;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средства индивидуальной защиты ног;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средства индивидуальной защиты рук;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средства индивидуальной защиты головы;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средства индивидуальной защиты лица;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средства индивидуальной защиты глаз;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средства индивидуальной защиты органа слуха;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средства индивидуальной защиты от падения с высоты и другие предохранительные средства;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средства дерматологические защитные;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СИЗ комплексные.</a:t>
            </a:r>
          </a:p>
        </p:txBody>
      </p:sp>
      <p:pic>
        <p:nvPicPr>
          <p:cNvPr id="1034" name="Picture 10" descr="Закрытые защитные очки «Исток ПРО Панорама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668" y="2485242"/>
            <a:ext cx="1887234" cy="152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ска строительная ЛИДЕ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9" y="1203477"/>
            <a:ext cx="1780229" cy="142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Страховочная привязь Высота 0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015" y="5218547"/>
            <a:ext cx="1813653" cy="133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9547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средств индивидуальной защиты (СИЗ)</a:t>
            </a:r>
          </a:p>
        </p:txBody>
      </p:sp>
      <p:pic>
        <p:nvPicPr>
          <p:cNvPr id="1026" name="Picture 2" descr="Костюм защитный «Стрелец СПЛЭШ» (красный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409" y="804893"/>
            <a:ext cx="1731589" cy="165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Защитная фильтрующая одежда (ЗФО)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027" y="2456090"/>
            <a:ext cx="1760773" cy="196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отивогаз фильтрующий «БРИЗ®-3306» марки A1B1E1K1SXHgP3 R D с маской (лицевой частью) «Бриз-4304 (МГП-ВМ)» категория 2 (Противогаз ГП-7ВМБ с ФПК ГП-7КБ и питьевым устройством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68" y="904672"/>
            <a:ext cx="1843783" cy="202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Щиток защитный лицевой &quot;Исток&quot; съемный экран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2389" y="4549078"/>
            <a:ext cx="2031628" cy="16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Перчатки диэлектрические класс 0 до 1000 вт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120" y="3100693"/>
            <a:ext cx="1563856" cy="141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8242" y="818371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4727849" y="3861048"/>
            <a:ext cx="691276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FFCC00"/>
              </a:buClr>
              <a:buSzPct val="120000"/>
              <a:buFont typeface="Tahoma" panose="020B0604030504040204" pitchFamily="34" charset="0"/>
              <a:buChar char="•"/>
              <a:defRPr sz="32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spcBef>
                <a:spcPts val="7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Char char="–"/>
              <a:defRPr sz="28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spcBef>
                <a:spcPts val="600"/>
              </a:spcBef>
              <a:buClr>
                <a:srgbClr val="FFCC00"/>
              </a:buClr>
              <a:buSzPct val="120000"/>
              <a:buFont typeface="Tahoma" panose="020B0604030504040204" pitchFamily="34" charset="0"/>
              <a:buChar char="•"/>
              <a:defRPr sz="24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Char char="–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spcBef>
                <a:spcPts val="500"/>
              </a:spcBef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 typeface="Monotype Sorts" pitchFamily="2" charset="2"/>
              <a:buNone/>
            </a:pPr>
            <a:r>
              <a:rPr kumimoji="1"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  </a:t>
            </a:r>
            <a:r>
              <a:rPr kumimoji="1"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242-42-37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эл. почта</a:t>
            </a:r>
            <a:r>
              <a:rPr kumimoji="1"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kumimoji="1" lang="en-US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ru-RU" sz="2800" b="1" dirty="0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umzgo@mail.ru</a:t>
            </a:r>
            <a:r>
              <a:rPr kumimoji="1" lang="ru-RU" altLang="ru-RU" sz="2800" b="1" dirty="0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1" lang="en-US" altLang="ru-RU" sz="2800" b="1" dirty="0">
              <a:solidFill>
                <a:srgbClr val="E629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</a:t>
            </a:r>
            <a:r>
              <a:rPr kumimoji="1" lang="en-US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umc-rb.ru</a:t>
            </a:r>
            <a:r>
              <a:rPr kumimoji="1" lang="ru-RU" altLang="ru-RU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kumimoji="1" lang="ru-RU" alt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268" name="Text Box 4"/>
          <p:cNvSpPr txBox="1">
            <a:spLocks noChangeArrowheads="1"/>
          </p:cNvSpPr>
          <p:nvPr/>
        </p:nvSpPr>
        <p:spPr bwMode="auto">
          <a:xfrm>
            <a:off x="4871862" y="2060849"/>
            <a:ext cx="669674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FFCC00"/>
              </a:buClr>
              <a:buSzPct val="120000"/>
              <a:buFont typeface="Tahoma" panose="020B0604030504040204" pitchFamily="34" charset="0"/>
              <a:buChar char="•"/>
              <a:defRPr sz="32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1pPr>
            <a:lvl2pPr marL="742950" indent="-285750">
              <a:spcBef>
                <a:spcPts val="7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Char char="–"/>
              <a:defRPr sz="28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2pPr>
            <a:lvl3pPr marL="1143000" indent="-228600">
              <a:spcBef>
                <a:spcPts val="600"/>
              </a:spcBef>
              <a:buClr>
                <a:srgbClr val="FFCC00"/>
              </a:buClr>
              <a:buSzPct val="120000"/>
              <a:buFont typeface="Tahoma" panose="020B0604030504040204" pitchFamily="34" charset="0"/>
              <a:buChar char="•"/>
              <a:defRPr sz="24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3pPr>
            <a:lvl4pPr marL="1600200" indent="-228600">
              <a:spcBef>
                <a:spcPts val="500"/>
              </a:spcBef>
              <a:buClr>
                <a:srgbClr val="FFFFFF"/>
              </a:buClr>
              <a:buSzPct val="100000"/>
              <a:buFont typeface="Tahoma" panose="020B0604030504040204" pitchFamily="34" charset="0"/>
              <a:buChar char="–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4pPr>
            <a:lvl5pPr marL="2057400" indent="-228600">
              <a:spcBef>
                <a:spcPts val="500"/>
              </a:spcBef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FFCC00"/>
              </a:buClr>
              <a:buSzPct val="80000"/>
              <a:buFont typeface="Wingdings" panose="05000000000000000000" pitchFamily="2" charset="2"/>
              <a:buChar char=""/>
              <a:defRPr sz="2000">
                <a:solidFill>
                  <a:srgbClr val="FFFFFF"/>
                </a:solidFill>
                <a:latin typeface="Tahoma" panose="020B0604030504040204" pitchFamily="34" charset="0"/>
                <a:ea typeface="DejaVu Sans"/>
                <a:cs typeface="DejaVu Sans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3600" b="1" dirty="0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Ахметов </a:t>
            </a:r>
            <a:r>
              <a:rPr kumimoji="1" lang="ru-RU" altLang="ru-RU" sz="3600" b="1" dirty="0" err="1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Ильгиз</a:t>
            </a:r>
            <a:r>
              <a:rPr kumimoji="1" lang="ru-RU" altLang="ru-RU" sz="3600" b="1" dirty="0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3600" b="1" dirty="0" err="1">
                <a:solidFill>
                  <a:srgbClr val="E629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Нуртдинович</a:t>
            </a:r>
            <a:endParaRPr kumimoji="1" lang="ru-RU" altLang="ru-RU" sz="3600" b="1" dirty="0">
              <a:solidFill>
                <a:srgbClr val="E629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31504" y="-3882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1" lang="ru-RU" alt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«Учебно-методический центр по гражданской обороне и чрезвычайным ситуациям Республики Башкортостан»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1772816"/>
            <a:ext cx="3168353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09279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19C14B-237E-4DD6-82B0-CD02788C5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769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Нормативные документы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99315D3-EF16-47F6-969E-8E8807F91D58}"/>
              </a:ext>
            </a:extLst>
          </p:cNvPr>
          <p:cNvSpPr txBox="1"/>
          <p:nvPr/>
        </p:nvSpPr>
        <p:spPr>
          <a:xfrm>
            <a:off x="131806" y="1169773"/>
            <a:ext cx="119026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"Трудовой кодекс Российской Федерации" от 30.12.2001 N 197-ФЗ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02.07.2021 N 311-ФЗ "О внесении изменений в Трудовой кодекс Российской Федерации«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Федеральный закон Уголовный кодекс Российской Федерации" от 13.06.1996 N 63-ФЗ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от 28.12.2013 N 426-ФЗ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специальной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условий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труда»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-449263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"Кодекс Российской Федерации об административных правонарушениях" от 30.12.2001 N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195-ФЗ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9263" indent="-449263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Постановление Правительства РФ от 24.12.2021 № 2464 «О порядке обучения по охране труда и проверки знания требований охраны труда»</a:t>
            </a:r>
          </a:p>
          <a:p>
            <a:pPr marL="449263" indent="-449263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Постановление Правительства РФ от 16.12.2021 № 2334 «Об утверждении Правил аккредитации организаций, индивидуальных предпринимателей, оказывающих услуги в области охраны труда, и требований к организациям и индивидуальным предпринимателям, оказывающим услуги в области ОТ» 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728" y="442779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180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267" y="457200"/>
            <a:ext cx="10515600" cy="490008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учебный вопрос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4455" y="1473201"/>
            <a:ext cx="952161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Классификация опасностей.</a:t>
            </a:r>
            <a:endParaRPr lang="ru-RU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4455" y="1234615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58" y="9056"/>
            <a:ext cx="11930599" cy="75664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сбору исходной информации, необходимой для нахождения и распознавания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опасностей: 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2958" y="720313"/>
            <a:ext cx="1193059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Провести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информации по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AutoNum type="arabicParenR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выполняемых работ, сведения о зданиях, сооружениях, о территориях, оборудовании,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технологических процессах,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применяемых инструментах, сырье и материалах;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Перечни нормативных правовых актов, содержащих государственные нормативные требования по охране труда, иные требования, связанные с безопасностью (ЛНА, правила и инструкции по эксплуатации оборудования,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стандарты на оборудование, здания и сооружения и т.д.) (при наличии);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Сведения об условиях труда: результатах СОУТ и (или) производственного контроля условий труда у работодателя.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65" y="631500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4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958" y="9056"/>
            <a:ext cx="11930599" cy="6371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сбору исходной информации, необходимой для нахождения и распознавания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опасностей: 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136" y="568412"/>
            <a:ext cx="30623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информации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958" y="1054443"/>
            <a:ext cx="1205904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1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Документация (НПА, инструкции, протоколы, акты, справки, анкеты, опросные листы, жалобы, обращения)</a:t>
            </a: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Перечень видов выполняемых работ, мест пребывания работника при выполнении работ, нештатных и аварийных ситуаций, объекты возникновения опасностей.</a:t>
            </a: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Результаты проведения СОУТ, результаты проведения производственного контроля условий труда, предписания специалистов по охране труда, материалы расследований НС и профессиональных заболеваний, </a:t>
            </a: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Результаты наблюдения за технологическим процессом, средой, рабочими местами, деятельностью привлекаемых работодателем подрядных организаций на территории работодателя, внешними факторами, способными оказать влияние на производственный (технологический) процесс (состояние дорог и иных подъездных путей, организация питания, климатические условия и др.;</a:t>
            </a:r>
          </a:p>
          <a:p>
            <a:pPr algn="just"/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Сведения об оказании первой медицинской помощи, сведения об использовании аптечек первой помощи, а также микроповреждения (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микротравмы).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65" y="631500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9077B85-46D3-E4F2-E486-F6C96AC46B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757016"/>
              </p:ext>
            </p:extLst>
          </p:nvPr>
        </p:nvGraphicFramePr>
        <p:xfrm>
          <a:off x="0" y="603249"/>
          <a:ext cx="12192000" cy="6254751"/>
        </p:xfrm>
        <a:graphic>
          <a:graphicData uri="http://schemas.openxmlformats.org/drawingml/2006/table">
            <a:tbl>
              <a:tblPr firstRow="1" bandRow="1">
                <a:effectLst/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3330276746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509758626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826426883"/>
                    </a:ext>
                  </a:extLst>
                </a:gridCol>
              </a:tblGrid>
              <a:tr h="7062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</a:t>
                      </a:r>
                      <a:r>
                        <a:rPr lang="ru-RU" sz="140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r>
                        <a:rPr lang="ru-RU" sz="1400" i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</a:t>
                      </a:r>
                      <a:endParaRPr lang="ru-RU" sz="140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</a:t>
                      </a:r>
                      <a:r>
                        <a:rPr lang="ru-RU" sz="140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 возникновения опасностей на </a:t>
                      </a:r>
                      <a:r>
                        <a:rPr lang="ru-RU" sz="140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рабочих</a:t>
                      </a:r>
                      <a:r>
                        <a:rPr lang="ru-RU" sz="1400" i="0" baseline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местах</a:t>
                      </a:r>
                      <a:r>
                        <a:rPr lang="ru-RU" sz="1400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</a:t>
                      </a:r>
                      <a:r>
                        <a:rPr lang="ru-RU" sz="1400" i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Примерный перечень объектов возникновения опасностей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22793688"/>
                  </a:ext>
                </a:extLst>
              </a:tr>
              <a:tr h="37215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Приложение №1</a:t>
                      </a:r>
                      <a:endParaRPr lang="ru-RU" sz="1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№2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№3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4396445"/>
                  </a:ext>
                </a:extLst>
              </a:tr>
              <a:tr h="517637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indent="0" algn="just">
                        <a:buFontTx/>
                        <a:buNone/>
                      </a:pPr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1.Опасности, связанные с профессиональной деятельностью работника </a:t>
                      </a:r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</a:t>
                      </a:r>
                      <a:r>
                        <a:rPr lang="ru-RU" sz="14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2.Опасности, связанные с организацией производственной деятельности у </a:t>
                      </a: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работодателя </a:t>
                      </a:r>
                      <a:r>
                        <a:rPr lang="ru-RU" sz="14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(условия работы.)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3.Опасности, не связанные с профессиональной деятельностью работника и организацией производственной деятельности у работодателя </a:t>
                      </a:r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1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внешние условия</a:t>
                      </a:r>
                      <a:r>
                        <a:rPr lang="ru-RU" sz="1400" b="1" i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4.Опасности, связанные с </a:t>
                      </a:r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профессиональными качествами </a:t>
                      </a:r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работника, выполняющего данную </a:t>
                      </a:r>
                      <a:r>
                        <a:rPr lang="ru-RU" sz="1400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работу.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indent="-342900">
                        <a:buAutoNum type="arabicPeriod"/>
                      </a:pPr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Физические опасности: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14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Электрические, радиационные, механические, гравитационные, пожары.</a:t>
                      </a:r>
                    </a:p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 опасности</a:t>
                      </a:r>
                    </a:p>
                    <a:p>
                      <a:pPr marL="0" marR="0" lvl="0" indent="0" algn="l" defTabSz="3779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Взрывоопасные, окисляющиеся, легковоспламеняющимися, токсичные, вызывающие ускорение коррозии, раздражающие,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повышающие чувствительность, канцерогенные</a:t>
                      </a:r>
                      <a:r>
                        <a:rPr kumimoji="0" 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мутагенные.</a:t>
                      </a:r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Эргономическая опасность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тяжесть труда, напряжённость, недостаток профилактических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мер.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Биологическая опасность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Бактерии, грибки, патогенные -микроорганизмы (в т.ч. вирусами), их носителями, гельминтами и их яйцами, кровососущими насекомыми и др.  членистоногие, являющимися переносчиками патогенных микроорганизмов, грызунами, дикими и бродячими животными.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Природная опасность</a:t>
                      </a:r>
                    </a:p>
                    <a:p>
                      <a:pPr marL="87313" marR="0" lvl="0" indent="-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воздействие порывов ветров, образованные льдом и снегом, удары молнии, солнечное тепло.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Здания и сооружения</a:t>
                      </a:r>
                    </a:p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2.Машины и оборудование</a:t>
                      </a:r>
                    </a:p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3.Инструменты и приспособления</a:t>
                      </a:r>
                    </a:p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Сырье и материалы</a:t>
                      </a:r>
                    </a:p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Территория</a:t>
                      </a:r>
                    </a:p>
                    <a:p>
                      <a:r>
                        <a:rPr lang="ru-RU" sz="1400" b="1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Биологические объекты</a:t>
                      </a:r>
                    </a:p>
                    <a:p>
                      <a:endParaRPr lang="ru-RU" sz="140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Приложение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Минтруда России от 31.01.2022 N 36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"Об утверждении рекомендаций по классификации, обнаружению, распознаванию и описанию 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опасностей.</a:t>
                      </a:r>
                      <a:endParaRPr lang="ru-RU" sz="14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041233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2C29C0F-8270-783B-55ED-76E67017AEB2}"/>
              </a:ext>
            </a:extLst>
          </p:cNvPr>
          <p:cNvSpPr txBox="1"/>
          <p:nvPr/>
        </p:nvSpPr>
        <p:spPr>
          <a:xfrm>
            <a:off x="2644346" y="-107092"/>
            <a:ext cx="699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опасностей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03FD979-ECC7-405C-B305-A5C7668ED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452" y="469044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7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a2/eb/df/a2ebdfbb5e1d204eb3b3fbfa864f2b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6" y="115330"/>
            <a:ext cx="11770862" cy="62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7450" y="1108155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55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учебный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вопрос: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2761" y="2053429"/>
            <a:ext cx="91093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риски.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мероприятий по снижению</a:t>
            </a: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уровней профессиональных         рисков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2B9CBA7-1E47-49D1-A90C-27015BF58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999" y="1291473"/>
            <a:ext cx="9586072" cy="1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7776</TotalTime>
  <Words>1763</Words>
  <Application>Microsoft Office PowerPoint</Application>
  <PresentationFormat>Широкоэкранный</PresentationFormat>
  <Paragraphs>171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DejaVu Sans</vt:lpstr>
      <vt:lpstr>Monotype Sorts</vt:lpstr>
      <vt:lpstr>Times New Roman</vt:lpstr>
      <vt:lpstr>Trebuchet MS</vt:lpstr>
      <vt:lpstr>Wingdings</vt:lpstr>
      <vt:lpstr>Wingdings 3</vt:lpstr>
      <vt:lpstr>Тема Office</vt:lpstr>
      <vt:lpstr>2_Тема Office</vt:lpstr>
      <vt:lpstr>Аспект</vt:lpstr>
      <vt:lpstr>Презентация PowerPoint</vt:lpstr>
      <vt:lpstr>Презентация PowerPoint</vt:lpstr>
      <vt:lpstr>Нормативные документы:</vt:lpstr>
      <vt:lpstr>Первый учебный вопрос:</vt:lpstr>
      <vt:lpstr> Рекомендации по сбору исходной информации, необходимой для нахождения и распознавания опасностей: </vt:lpstr>
      <vt:lpstr>Рекомендации по сбору исходной информации, необходимой для нахождения и распознавания опасностей: </vt:lpstr>
      <vt:lpstr>Презентация PowerPoint</vt:lpstr>
      <vt:lpstr>Презентация PowerPoint</vt:lpstr>
      <vt:lpstr>Второй учебный вопрос:</vt:lpstr>
      <vt:lpstr>Основные определения</vt:lpstr>
      <vt:lpstr>Алгоритм проведения мероприятий по снижению  профессиональных рисков</vt:lpstr>
      <vt:lpstr>2.Наиболее распространенные методы оценки риска </vt:lpstr>
      <vt:lpstr> 3.Методы оценки рисков производственных процессов и технологических систем </vt:lpstr>
      <vt:lpstr>4.Методы оценки рисков, связанных с безопасностью продукции, оборудования и производственных процессов </vt:lpstr>
      <vt:lpstr>Третий учебный вопрос</vt:lpstr>
      <vt:lpstr>Обязанности работника в области охраны труда </vt:lpstr>
      <vt:lpstr> Права работника включают:</vt:lpstr>
      <vt:lpstr>Пятый учебный вопрос:  Средства индивидуальной защиты</vt:lpstr>
      <vt:lpstr>Классификация средств индивидуальной защиты (СИЗ)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опасностей</dc:title>
  <dc:creator>АРМ-02</dc:creator>
  <cp:lastModifiedBy>108-IL</cp:lastModifiedBy>
  <cp:revision>363</cp:revision>
  <dcterms:created xsi:type="dcterms:W3CDTF">2022-09-12T06:20:57Z</dcterms:created>
  <dcterms:modified xsi:type="dcterms:W3CDTF">2026-07-09T07:37:22Z</dcterms:modified>
</cp:coreProperties>
</file>