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662" r:id="rId2"/>
    <p:sldId id="1038" r:id="rId3"/>
    <p:sldId id="345" r:id="rId4"/>
    <p:sldId id="1320" r:id="rId5"/>
    <p:sldId id="1299" r:id="rId6"/>
    <p:sldId id="1293" r:id="rId7"/>
    <p:sldId id="1294" r:id="rId8"/>
    <p:sldId id="1303" r:id="rId9"/>
    <p:sldId id="1304" r:id="rId10"/>
    <p:sldId id="1305" r:id="rId11"/>
    <p:sldId id="1301" r:id="rId12"/>
    <p:sldId id="1309" r:id="rId13"/>
    <p:sldId id="1314" r:id="rId14"/>
    <p:sldId id="1312" r:id="rId15"/>
    <p:sldId id="1316" r:id="rId16"/>
    <p:sldId id="1327" r:id="rId17"/>
    <p:sldId id="1342" r:id="rId18"/>
    <p:sldId id="1096" r:id="rId19"/>
  </p:sldIdLst>
  <p:sldSz cx="12192000" cy="6858000"/>
  <p:notesSz cx="9940925" cy="6808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E6291A"/>
    <a:srgbClr val="008E40"/>
    <a:srgbClr val="3174C5"/>
    <a:srgbClr val="FBC69B"/>
    <a:srgbClr val="F68222"/>
    <a:srgbClr val="9CBC5C"/>
    <a:srgbClr val="FF7C80"/>
    <a:srgbClr val="FF0101"/>
    <a:srgbClr val="E5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2" autoAdjust="0"/>
    <p:restoredTop sz="96947" autoAdjust="0"/>
  </p:normalViewPr>
  <p:slideViewPr>
    <p:cSldViewPr>
      <p:cViewPr varScale="1">
        <p:scale>
          <a:sx n="116" d="100"/>
          <a:sy n="116" d="100"/>
        </p:scale>
        <p:origin x="36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998" cy="340440"/>
          </a:xfrm>
          <a:prstGeom prst="rect">
            <a:avLst/>
          </a:prstGeom>
        </p:spPr>
        <p:txBody>
          <a:bodyPr vert="horz" lIns="91147" tIns="45573" rIns="91147" bIns="45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341" y="0"/>
            <a:ext cx="4307997" cy="340440"/>
          </a:xfrm>
          <a:prstGeom prst="rect">
            <a:avLst/>
          </a:prstGeom>
        </p:spPr>
        <p:txBody>
          <a:bodyPr vert="horz" lIns="91147" tIns="45573" rIns="91147" bIns="45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09.07.2026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66773"/>
            <a:ext cx="4307998" cy="340440"/>
          </a:xfrm>
          <a:prstGeom prst="rect">
            <a:avLst/>
          </a:prstGeom>
        </p:spPr>
        <p:txBody>
          <a:bodyPr vert="horz" lIns="91147" tIns="45573" rIns="91147" bIns="45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341" y="6466773"/>
            <a:ext cx="4307997" cy="340440"/>
          </a:xfrm>
          <a:prstGeom prst="rect">
            <a:avLst/>
          </a:prstGeom>
        </p:spPr>
        <p:txBody>
          <a:bodyPr vert="horz" lIns="91147" tIns="45573" rIns="91147" bIns="45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7998" cy="340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341" y="0"/>
            <a:ext cx="4307997" cy="340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11175"/>
            <a:ext cx="45370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886" y="3234174"/>
            <a:ext cx="7952740" cy="3063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66773"/>
            <a:ext cx="4307998" cy="340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341" y="6466773"/>
            <a:ext cx="4307997" cy="340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xmlns="" id="{22BC58E7-42AB-4212-B3D3-DC6D8C03D4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/>
          <a:lstStyle>
            <a:lvl1pPr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0888" indent="-28892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5700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17663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1213" indent="-23177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384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956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528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100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4065C38-B1A7-4F86-A374-46209BEAB926}" type="datetime1">
              <a:rPr lang="ru-RU" altLang="ru-RU" sz="1200" u="sng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09.07.2026</a:t>
            </a:fld>
            <a:endParaRPr lang="ru-RU" altLang="ru-RU" sz="1200" u="sng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xmlns="" id="{DDACB69E-5596-4986-8560-CD49840621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 anchor="b"/>
          <a:lstStyle>
            <a:lvl1pPr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0888" indent="-28892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5700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17663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1213" indent="-23177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384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956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528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100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58B6691-874E-48AA-B6DF-5996C531E910}" type="slidenum">
              <a:rPr lang="ru-RU" altLang="ru-RU" sz="1200" u="sng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</a:t>
            </a:fld>
            <a:endParaRPr lang="ru-RU" altLang="ru-RU" sz="1200" u="sng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xmlns="" id="{96974018-2569-4806-B2AF-587AAEF82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xmlns="" id="{2560B49F-A0FC-46F7-B533-DB2708B68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0CDE14DA27EE095216473DAFF617F1995448F9E9FF0AFE84F3C92AE549E029792AF1463306E48A0F71C15A93228207B9230ACC5A659F5BEv3o7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3DCABDE119289AD7B9EB364FF4851FEED0F25FA0EFC63D450C988524B6FA5E902C3B4616E0D55DEC38B328158507EC8665D3CEC5DEFG0DB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5F76A0AA88E0299FFD28C012CF67D70BAD4A7BB6D6217B8DF2F021CC85FDF54FCADCED834A5BC6ADB56760009024A6217DA64B9E91D5BhDH" TargetMode="External"/><Relationship Id="rId2" Type="http://schemas.openxmlformats.org/officeDocument/2006/relationships/hyperlink" Target="consultantplus://offline/ref=C5F76A0AA88E0299FFD28C012CF67D70BAD4A7BB6D6217B8DF2F021CC85FDF54FCADCED835A6B86ADB56760009024A6217DA64B9E91D5BhD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consultantplus://offline/ref=222A6B4515362BA08B0651F27D88C0C83B8FDE93031BDC587658AF9BC7C2F9BEEFEEBD31AF36355379AC7E70265D3D9751CDB2221886FDD1aDl5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9C26508-C24A-495B-B626-0B638A83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203994"/>
            <a:ext cx="9144001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58" tIns="46030" rIns="92058" bIns="4603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комитет Республики Башкортостан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чрезвычайным ситуациям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CA66368-9655-40C9-90DB-724FB3C5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4840289"/>
            <a:ext cx="9144000" cy="14811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«Учебно-методический центр по гражданской обороне и чрезвычайным ситуациям Республики Башкортостан»</a:t>
            </a:r>
          </a:p>
        </p:txBody>
      </p:sp>
      <p:pic>
        <p:nvPicPr>
          <p:cNvPr id="4100" name="Рисунок 7">
            <a:extLst>
              <a:ext uri="{FF2B5EF4-FFF2-40B4-BE49-F238E27FC236}">
                <a16:creationId xmlns:a16="http://schemas.microsoft.com/office/drawing/2014/main" xmlns="" id="{87DE5AB3-20C8-4254-A5D4-53FF0563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412776"/>
            <a:ext cx="29908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56626"/>
            <a:ext cx="10945216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работодателя в области охраны труда (статья 214 ТК РФ):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в случаях, предусмотренных трудовым законодательством и иными нормативными правовыми актами, содержащими нормы трудового права, организацию проведения за счет собственных средств обязательных предварительных (при поступлении на работу) и периодических (в течение трудовой деятельности) медицинских осмотров, других обязательных медицинских осмотров, обязательных психиатрических освидетельствований работников,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внеочередных медицинских осмотров работников в соответствии с медицинскими рекомендациями, химико-токсикологических исследований наличия в организме человека наркотических средств, психотропных веществ и их метаболитов с сохранением за работниками места работы (должности) и среднего заработка на время прохождения указанных медицинских осмотров, обязательных психиатрических освидетельствований, химико-токсикологических исследований;</a:t>
            </a:r>
          </a:p>
        </p:txBody>
      </p:sp>
    </p:spTree>
    <p:extLst>
      <p:ext uri="{BB962C8B-B14F-4D97-AF65-F5344CB8AC3E}">
        <p14:creationId xmlns:p14="http://schemas.microsoft.com/office/powerpoint/2010/main" val="26506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7"/>
            <a:ext cx="8926960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215 определены обязанности работника в области охраны труда: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соблюдать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требования охраны труда;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правильно использовать производственное оборудование, инструменты, сырье и материалы, применять технологию;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следить за исправностью используемых оборудования и инструментов в пределах выполнения своей трудовой функции;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использовать и правильно применять средства индивидуальной и коллективной защиты;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проходить в установленном порядке обучение по охране труда, в том числе обучение безопасным методам и приемам выполнения работ, обучение по оказанию первой помощи пострадавшим на производстве, обучение по использованию (применению) средств индивидуальной защиты, инструктаж по охране труда, стажировку на рабочем месте (для определенных категорий работников) и проверку знания требований охраны труда и другие.</a:t>
            </a:r>
          </a:p>
          <a:p>
            <a:endParaRPr lang="ru-RU" alt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7"/>
            <a:ext cx="892696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гарантии работников отражены в следующих статьях  ТК РФ:</a:t>
            </a:r>
          </a:p>
          <a:p>
            <a:endParaRPr lang="ru-RU" b="1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Статья 216. Права работника в области охраны труда;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Статья 216.1. Гарантии права работников на труд в условиях, соответствующих требованиям охраны труда;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Статья 216.2. Право работника на получение информации об условиях и охране труда;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Статья 216.3. Обеспечение права работников на санитарно-бытовое обслуживание.</a:t>
            </a:r>
          </a:p>
        </p:txBody>
      </p:sp>
    </p:spTree>
    <p:extLst>
      <p:ext uri="{BB962C8B-B14F-4D97-AF65-F5344CB8AC3E}">
        <p14:creationId xmlns:p14="http://schemas.microsoft.com/office/powerpoint/2010/main" val="390621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4624"/>
            <a:ext cx="11665296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Российской Федерации выделяет следующие виды медицинских осмотров</a:t>
            </a:r>
            <a:r>
              <a:rPr lang="ru-RU" altLang="ru-RU" sz="3200" b="1" u="sng" dirty="0" smtClean="0">
                <a:solidFill>
                  <a:srgbClr val="FF0000"/>
                </a:solidFill>
              </a:rPr>
              <a:t>:</a:t>
            </a:r>
            <a:endParaRPr lang="ru-RU" altLang="ru-RU" sz="23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профилактический, проводимый в целях раннего выявления патологических состояний, заболеваний и факторов риска их развития;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предварительный, проводимый при поступлении на работу или учебу;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периодический, проводимый с определенной периодичностью в целях динамического наблюдения за состоянием здоровья работников;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defRPr/>
            </a:pPr>
            <a:endParaRPr lang="ru-RU" altLang="ru-RU" sz="2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02" y="4437112"/>
            <a:ext cx="3816424" cy="234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7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7"/>
            <a:ext cx="892696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предварительных и периодических медицинских осмотров работников: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осмотров – определение соответствия здоровья работников поручаемой им работе, т. е. профессиональной пригодности трудящихся по состоянию их здоровья.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периодических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– динамическое наблюдение за состоянием здоровья работников в условиях воздействия профессиональных вредностей, профилактика и своевременное установление начальных признаков профессиональных заболеваний, а также предупреждение несчастных случаев и выявление общих заболеваний, препятствующих продолжению работы в условиях воздействия вредных опасных веществ и производственных факторов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4C0D04-5C17-44B4-AD61-3A2FE7E67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24744"/>
            <a:ext cx="43924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56626"/>
            <a:ext cx="10009112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периодических осмотров: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ru-RU" alt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Работники в возрасте до 21 года, занятые на работах с вредными и (или) опасными условиями труда, проходят периодические осмотры ежегодно.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Внеочередные медицинские осмотры (обследования) проводятся на основании выданного работодателем направления на внеочередной медицинский осмотр при наличии медицинских рекомендаций по итогам медицинских осмотров и/или после нетрудоспособности работника.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основании списка работников, подлежащих периодическим осмотрам, составляются поименные списки работников, подлежащих периодическим осмотрам.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прохождения предварительных и периодических медицинских осмотров медицинской организацией оформляется медицинское заключение. Данные о прохождении медицинских осмотров подлежат внесению в личные медицинские книжки. Итоги проведения периодических осмотров медицинская организация оформляет заключительным актом, который утверждается председателем врачебной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11290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8672" y="235532"/>
            <a:ext cx="42946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совокупность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производственной среды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процесса, оказывающих влияние на работоспособность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3200" dirty="0">
                <a:solidFill>
                  <a:srgbClr val="7030A0"/>
                </a:solidFill>
                <a:latin typeface="PT Serif"/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testslab.ru/upload/image/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6" r="50398"/>
          <a:stretch/>
        </p:blipFill>
        <p:spPr bwMode="auto">
          <a:xfrm>
            <a:off x="-1" y="4388146"/>
            <a:ext cx="3863753" cy="2463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estslab.ru/upload/image/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3" t="49926"/>
          <a:stretch/>
        </p:blipFill>
        <p:spPr bwMode="auto">
          <a:xfrm>
            <a:off x="8158442" y="4388146"/>
            <a:ext cx="4002619" cy="246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estslab.ru/upload/image/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248"/>
          <a:stretch/>
        </p:blipFill>
        <p:spPr bwMode="auto">
          <a:xfrm>
            <a:off x="5840" y="99558"/>
            <a:ext cx="3852070" cy="229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estslab.ru/upload/image/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072"/>
          <a:stretch/>
        </p:blipFill>
        <p:spPr bwMode="auto">
          <a:xfrm>
            <a:off x="8158442" y="158732"/>
            <a:ext cx="4002619" cy="2233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268" y="2528467"/>
            <a:ext cx="241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оптимальные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632" y="3839755"/>
            <a:ext cx="167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вредные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7014" y="2436135"/>
            <a:ext cx="246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допустимые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8141" y="3839755"/>
            <a:ext cx="164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опасные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44" y="980728"/>
            <a:ext cx="12179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44" y="0"/>
            <a:ext cx="12192000" cy="10772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обеспечению по соблюдения законодательства  РФ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1396226"/>
            <a:ext cx="73201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охране труда в подразделениях пожарной охраны осуществляется в соответствии с государственными нормативными требованиями охраны труда, содержащимися в федеральных законах и иных нормативных правовых актах Российской Федерации.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573016"/>
            <a:ext cx="5040560" cy="309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FEFD83-17BE-4185-8CFE-2F982CA3C066}" type="slidenum">
              <a:rPr lang="ru-RU" altLang="ru-RU" sz="14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5907" y="2276873"/>
            <a:ext cx="6192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40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</a:t>
            </a:r>
            <a:endParaRPr lang="ru-RU" sz="40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35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835765" y="4653136"/>
            <a:ext cx="56737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32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8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Monotype Sorts" pitchFamily="2" charset="2"/>
              <a:buNone/>
            </a:pPr>
            <a:r>
              <a:rPr kumimoji="1"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 </a:t>
            </a:r>
            <a:r>
              <a:rPr kumimoji="1"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242-42-37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</a:t>
            </a:r>
            <a:r>
              <a:rPr kumimoji="1"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en-US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ru-RU" sz="2800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umzgo@mail.ru</a:t>
            </a:r>
            <a:r>
              <a:rPr kumimoji="1" lang="ru-RU" altLang="ru-RU" sz="2800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ru-RU" sz="2800" b="1" dirty="0">
              <a:solidFill>
                <a:srgbClr val="E629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kumimoji="1"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umc-rb.ru</a:t>
            </a:r>
            <a:r>
              <a:rPr kumimoji="1" lang="ru-RU" alt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1" lang="ru-RU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871863" y="2060848"/>
            <a:ext cx="57238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32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8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 </a:t>
            </a:r>
            <a:r>
              <a:rPr kumimoji="1" lang="ru-RU" altLang="ru-RU" b="1" dirty="0" err="1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Ильгиз</a:t>
            </a:r>
            <a:r>
              <a:rPr kumimoji="1" lang="ru-RU" altLang="ru-RU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b="1" dirty="0" err="1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Нуртдинович</a:t>
            </a:r>
            <a:endParaRPr kumimoji="1" lang="ru-RU" altLang="ru-RU" b="1" dirty="0">
              <a:solidFill>
                <a:srgbClr val="E629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-388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ru-RU" alt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«Учебно-методический центр по гражданской обороне и чрезвычайным ситуациям Республики Башкортостан»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28800"/>
            <a:ext cx="3448454" cy="44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073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2225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цели: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требования руководящих документов при обеспечении гарантий, в случае предоставления компенсаций и иных прав в области социально-трудовых отношений.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1515C-03EA-4E54-877D-9BA91BB1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32565"/>
            <a:ext cx="10515600" cy="3276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по охране труда (ст. 209 Трудового кодекса РФ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64BB4F-EF36-4F73-BF6E-BC15803A2058}"/>
              </a:ext>
            </a:extLst>
          </p:cNvPr>
          <p:cNvSpPr txBox="1"/>
          <p:nvPr/>
        </p:nvSpPr>
        <p:spPr>
          <a:xfrm>
            <a:off x="96982" y="364656"/>
            <a:ext cx="1209501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труда – это система сохранения жизни и здоровья работни­ков в процессе трудовой деятельности, включающая в себя следующие мероприятия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правовых норм,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безопасных и здоровых условий труда и правовых средств по обеспечению их соблюдения. Основывается на Конституции РФ и включает законы, подзаконные нормативные акты, а также локальные нормативные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меры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работодателей по повышению уровня охраны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труда (компенсации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льготы, защиту отдельных, наименее социально защищенных категорий работников, обязательное социальное страхование и выплату компенсаций при возникновении профессиональных заболеваний и производственных травмах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организационно-технические,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в создании СУОТ – единого комплекса взаимосвязанных и взаимодействующих между собой элементов, устанавливающих политику и цели в области охраны труда в конкретной организации и процедуры по достижению этих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целей;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санитарно-гигиенические, 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 воздействия на работников ВПФ и ОПФ с целью обеспечения благоприятных условий труда и предотвращения профессиональных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заболеваний;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лечебно-профилактические, 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предварительных, периодических и внеочередных медицинских осмотров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питанием;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реабилитационные и иные 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восстановление здоровья и трудоспособности работников, пострадавших в результате несчастного случая на производстве и профессиональных заболеваний.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EB3DC1-57ED-4983-961F-C0CA7097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37" y="35768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5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6"/>
            <a:ext cx="892696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абзаца 3 статьи 37 «Конституции Российской Федерации»: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имеет право на труд в условиях, отвечающих требованиям безопасности и гигиены, на вознаграждение за труд без какой бы то ни было дискриминации…..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216.1 ТК РФ:</a:t>
            </a:r>
          </a:p>
          <a:p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права </a:t>
            </a:r>
          </a:p>
          <a:p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на труд</a:t>
            </a:r>
          </a:p>
          <a:p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условиях, </a:t>
            </a:r>
            <a:r>
              <a:rPr lang="ru-RU" alt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alt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ствующих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alt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ниям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охраны труда.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21086"/>
            <a:ext cx="5940425" cy="396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0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6"/>
            <a:ext cx="8926960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164  «Трудового кодекса Российской Федерации» от 30.12.2001 года № </a:t>
            </a:r>
            <a:r>
              <a:rPr lang="ru-RU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197-ФЗ:</a:t>
            </a:r>
            <a:endParaRPr lang="ru-RU" alt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способы и условия, с помощью которых обеспечивается осуществление предоставленных работникам прав в области социально-трудовых отношений.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выплаты, установленные в целях возмещения работникам затрат, связанных с исполнением ими трудовых или иных обязанностей, предусмотренных настоящим Кодексом и другими федеральными законами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0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7"/>
            <a:ext cx="892696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работодателя в области охраны труда (статья 214 ТК РФ):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безопасные условия труда исходя из комплексной оценки технического и организационного уровня рабочего места, а также исходя из оценки факторов производственной среды и трудового процесса, которые могут привести к нанесению вреда здоровью работников.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безопасность работников при эксплуатации зданий, сооружений, оборудования, осуществлении технологических процессов, а также эксплуатации применяемых в производстве инструментов, сырья и материалов;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создание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системы управления охраны труда;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соответствие каждого рабочего места государственным нормативным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охраны труда;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систематическое выявление опасностей и профессиональных рисков, их регулярный анализ и оценку;</a:t>
            </a:r>
          </a:p>
        </p:txBody>
      </p:sp>
    </p:spTree>
    <p:extLst>
      <p:ext uri="{BB962C8B-B14F-4D97-AF65-F5344CB8AC3E}">
        <p14:creationId xmlns:p14="http://schemas.microsoft.com/office/powerpoint/2010/main" val="1029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6627"/>
            <a:ext cx="1200065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работодателя в области охраны труда (статья 214 ТК РФ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реализацию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улучшению условий и охраны труда;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разработку мер, направленных на обеспечение безопасных условий и охраны труда, оценку уровня профессиональных рисков перед вводом в эксплуатацию производственных объектов, вновь организованных рабочих мест;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режим труда и отдыха работников в соответствии с трудовым законодательством и иными нормативными правовыми актами, содержащими нормы трудового права;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приобретение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средств и выдачу средств индивидуальной защиты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смывающих средств, прошедших подтверждение соответствия установленным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 техническом регулировании порядке, в соответствии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труда и установленными нормами работникам, занятым на работах с вредными и (или) опасными условиями труда, а также на работах,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особых температурных условиях или связанных с загрязнением;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95" y="5373216"/>
            <a:ext cx="2275205" cy="1384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A0C41ABC-33B1-4A2E-A813-C52C36CC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62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altLang="ru-RU" sz="3500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9459" name="Text Box 34">
            <a:extLst>
              <a:ext uri="{FF2B5EF4-FFF2-40B4-BE49-F238E27FC236}">
                <a16:creationId xmlns:a16="http://schemas.microsoft.com/office/drawing/2014/main" xmlns="" id="{57617087-EE23-423F-A8D6-30E6093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26"/>
            <a:ext cx="892696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работодателя в области охраны труда (статья 214 ТК РФ):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коллективной защиты;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труда, в том числе обучение безопасным методам и приемам выполнения работ, обучение по оказанию первой помощи пострадавшим на производстве, обучение по использованию (применению) средств индивидуальной защиты, инструктаж по охране труда, стажировку на рабочем месте (для определенных категорий работников) и проверку знания требований охраны труда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организацию контроля за состоянием условий труда на рабочих местах, соблюдением работниками требований охраны труда, а также за правильностью применения ими средств индивидуальной и коллективной защиты;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проведение специальной оценки условий труда в соответствии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о специальной оценке условий труда;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1272</Words>
  <Application>Microsoft Office PowerPoint</Application>
  <PresentationFormat>Широкоэкранный</PresentationFormat>
  <Paragraphs>117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DejaVu Sans</vt:lpstr>
      <vt:lpstr>Monotype Sorts</vt:lpstr>
      <vt:lpstr>PT Serif</vt:lpstr>
      <vt:lpstr>Segoe UI Symbol</vt:lpstr>
      <vt:lpstr>Times New Roman</vt:lpstr>
      <vt:lpstr>Verdana</vt:lpstr>
      <vt:lpstr>Z_1</vt:lpstr>
      <vt:lpstr>Презентация PowerPoint</vt:lpstr>
      <vt:lpstr>Презентация PowerPoint</vt:lpstr>
      <vt:lpstr>Презентация PowerPoint</vt:lpstr>
      <vt:lpstr>Основные понятия по охране труда (ст. 209 Трудового кодекса РФ)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108-IL</cp:lastModifiedBy>
  <cp:revision>265</cp:revision>
  <cp:lastPrinted>2019-09-12T16:03:46Z</cp:lastPrinted>
  <dcterms:created xsi:type="dcterms:W3CDTF">2018-12-16T09:01:09Z</dcterms:created>
  <dcterms:modified xsi:type="dcterms:W3CDTF">2026-07-09T07:44:46Z</dcterms:modified>
</cp:coreProperties>
</file>